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16" r:id="rId4"/>
    <p:sldMasterId id="2147483840" r:id="rId5"/>
  </p:sldMasterIdLst>
  <p:notesMasterIdLst>
    <p:notesMasterId r:id="rId38"/>
  </p:notesMasterIdLst>
  <p:sldIdLst>
    <p:sldId id="256" r:id="rId6"/>
    <p:sldId id="353" r:id="rId7"/>
    <p:sldId id="258" r:id="rId8"/>
    <p:sldId id="367" r:id="rId9"/>
    <p:sldId id="368" r:id="rId10"/>
    <p:sldId id="260" r:id="rId11"/>
    <p:sldId id="291" r:id="rId12"/>
    <p:sldId id="262" r:id="rId13"/>
    <p:sldId id="323" r:id="rId14"/>
    <p:sldId id="292" r:id="rId15"/>
    <p:sldId id="382" r:id="rId16"/>
    <p:sldId id="383" r:id="rId17"/>
    <p:sldId id="384" r:id="rId18"/>
    <p:sldId id="385" r:id="rId19"/>
    <p:sldId id="336" r:id="rId20"/>
    <p:sldId id="337" r:id="rId21"/>
    <p:sldId id="338" r:id="rId22"/>
    <p:sldId id="339" r:id="rId23"/>
    <p:sldId id="386" r:id="rId24"/>
    <p:sldId id="392" r:id="rId25"/>
    <p:sldId id="379" r:id="rId26"/>
    <p:sldId id="380" r:id="rId27"/>
    <p:sldId id="381" r:id="rId28"/>
    <p:sldId id="360" r:id="rId29"/>
    <p:sldId id="317" r:id="rId30"/>
    <p:sldId id="312" r:id="rId31"/>
    <p:sldId id="344" r:id="rId32"/>
    <p:sldId id="318" r:id="rId33"/>
    <p:sldId id="319" r:id="rId34"/>
    <p:sldId id="372" r:id="rId35"/>
    <p:sldId id="321" r:id="rId36"/>
    <p:sldId id="358"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esco Micheli" initials="F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474"/>
    <a:srgbClr val="009900"/>
    <a:srgbClr val="00CC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44" autoAdjust="0"/>
    <p:restoredTop sz="95182" autoAdjust="0"/>
  </p:normalViewPr>
  <p:slideViewPr>
    <p:cSldViewPr snapToGrid="0">
      <p:cViewPr varScale="1">
        <p:scale>
          <a:sx n="151" d="100"/>
          <a:sy n="151" d="100"/>
        </p:scale>
        <p:origin x="822" y="150"/>
      </p:cViewPr>
      <p:guideLst>
        <p:guide orient="horz" pos="2160"/>
        <p:guide pos="3840"/>
      </p:guideLst>
    </p:cSldViewPr>
  </p:slideViewPr>
  <p:outlineViewPr>
    <p:cViewPr>
      <p:scale>
        <a:sx n="33" d="100"/>
        <a:sy n="33" d="100"/>
      </p:scale>
      <p:origin x="0" y="0"/>
    </p:cViewPr>
    <p:sldLst>
      <p:sld r:id="rId1" collapse="1"/>
    </p:sldLst>
  </p:outlineViewPr>
  <p:notesTextViewPr>
    <p:cViewPr>
      <p:scale>
        <a:sx n="1" d="1"/>
        <a:sy n="1" d="1"/>
      </p:scale>
      <p:origin x="0" y="0"/>
    </p:cViewPr>
  </p:notesTextViewPr>
  <p:notesViewPr>
    <p:cSldViewPr snapToGrid="0">
      <p:cViewPr varScale="1">
        <p:scale>
          <a:sx n="85" d="100"/>
          <a:sy n="85" d="100"/>
        </p:scale>
        <p:origin x="380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08024-59CB-4662-93EC-9BC606183642}" type="datetimeFigureOut">
              <a:rPr lang="it-IT" smtClean="0"/>
              <a:pPr/>
              <a:t>11/06/2026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422002-6BC6-45DB-AD2A-5CF1F6012BC7}" type="slidenum">
              <a:rPr lang="it-IT" smtClean="0"/>
              <a:pPr/>
              <a:t>‹N›</a:t>
            </a:fld>
            <a:endParaRPr lang="it-IT"/>
          </a:p>
        </p:txBody>
      </p:sp>
    </p:spTree>
    <p:extLst>
      <p:ext uri="{BB962C8B-B14F-4D97-AF65-F5344CB8AC3E}">
        <p14:creationId xmlns:p14="http://schemas.microsoft.com/office/powerpoint/2010/main" val="3206610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8422002-6BC6-45DB-AD2A-5CF1F6012BC7}"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0504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8422002-6BC6-45DB-AD2A-5CF1F6012BC7}"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09952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8422002-6BC6-45DB-AD2A-5CF1F6012BC7}"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54559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8422002-6BC6-45DB-AD2A-5CF1F6012BC7}"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3081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8422002-6BC6-45DB-AD2A-5CF1F6012BC7}"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3400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8422002-6BC6-45DB-AD2A-5CF1F6012BC7}"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2285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it-IT"/>
              <a:t>Fare clic per modificare lo stile del titolo</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06C2A4DA-C8D9-4CEE-B329-BD13FA05E17B}" type="datetime1">
              <a:rPr lang="it-IT" smtClean="0"/>
              <a:pPr/>
              <a:t>11/06/2026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18457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1C5461E2-978C-4D11-BA24-339B06358A9B}" type="datetime1">
              <a:rPr lang="it-IT" smtClean="0"/>
              <a:pPr/>
              <a:t>11/06/2026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1637381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1093984D-D3C4-4FD9-BF6F-914C7F361A48}" type="datetime1">
              <a:rPr lang="it-IT" smtClean="0"/>
              <a:pPr/>
              <a:t>11/06/2026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2837149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it-IT"/>
              <a:t>Fare clic per modificare lo stile del titolo</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06C2A4DA-C8D9-4CEE-B329-BD13FA05E17B}" type="datetime1">
              <a:rPr lang="it-IT" smtClean="0"/>
              <a:pPr/>
              <a:t>11/06/2026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3721650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84D5CADF-10E8-4FD8-95E3-C08A6A1EE6FC}" type="datetime1">
              <a:rPr lang="it-IT" smtClean="0"/>
              <a:pPr/>
              <a:t>11/06/2026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12497564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it-IT"/>
              <a:t>Fare clic per modificare lo stile del titolo</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FC66159F-3706-471A-88AF-CB88ABC80331}" type="datetime1">
              <a:rPr lang="it-IT" smtClean="0"/>
              <a:pPr/>
              <a:t>11/06/2026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30426322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8" name="Date Placeholder 7"/>
          <p:cNvSpPr>
            <a:spLocks noGrp="1"/>
          </p:cNvSpPr>
          <p:nvPr>
            <p:ph type="dt" sz="half" idx="10"/>
          </p:nvPr>
        </p:nvSpPr>
        <p:spPr/>
        <p:txBody>
          <a:bodyPr/>
          <a:lstStyle/>
          <a:p>
            <a:fld id="{6A6016E6-8EB1-4277-8712-CE3C73B68303}" type="datetime1">
              <a:rPr lang="it-IT" smtClean="0"/>
              <a:pPr/>
              <a:t>11/06/2026</a:t>
            </a:fld>
            <a:endParaRPr lang="it-IT"/>
          </a:p>
        </p:txBody>
      </p:sp>
      <p:sp>
        <p:nvSpPr>
          <p:cNvPr id="9" name="Footer Placeholder 8"/>
          <p:cNvSpPr>
            <a:spLocks noGrp="1"/>
          </p:cNvSpPr>
          <p:nvPr>
            <p:ph type="ftr" sz="quarter" idx="11"/>
          </p:nvPr>
        </p:nvSpPr>
        <p:spPr/>
        <p:txBody>
          <a:bodyPr/>
          <a:lstStyle/>
          <a:p>
            <a:endParaRPr lang="it-IT"/>
          </a:p>
        </p:txBody>
      </p:sp>
      <p:sp>
        <p:nvSpPr>
          <p:cNvPr id="10" name="Slide Number Placeholder 9"/>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33311672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2" name="Date Placeholder 1"/>
          <p:cNvSpPr>
            <a:spLocks noGrp="1"/>
          </p:cNvSpPr>
          <p:nvPr>
            <p:ph type="dt" sz="half" idx="10"/>
          </p:nvPr>
        </p:nvSpPr>
        <p:spPr/>
        <p:txBody>
          <a:bodyPr/>
          <a:lstStyle/>
          <a:p>
            <a:fld id="{159B0CD7-86D4-4C92-B2A8-7C7519FBD723}" type="datetime1">
              <a:rPr lang="it-IT" smtClean="0"/>
              <a:pPr/>
              <a:t>11/06/2026</a:t>
            </a:fld>
            <a:endParaRPr lang="it-IT"/>
          </a:p>
        </p:txBody>
      </p:sp>
      <p:sp>
        <p:nvSpPr>
          <p:cNvPr id="11" name="Footer Placeholder 10"/>
          <p:cNvSpPr>
            <a:spLocks noGrp="1"/>
          </p:cNvSpPr>
          <p:nvPr>
            <p:ph type="ftr" sz="quarter" idx="11"/>
          </p:nvPr>
        </p:nvSpPr>
        <p:spPr/>
        <p:txBody>
          <a:bodyPr/>
          <a:lstStyle/>
          <a:p>
            <a:endParaRPr lang="it-IT"/>
          </a:p>
        </p:txBody>
      </p:sp>
      <p:sp>
        <p:nvSpPr>
          <p:cNvPr id="12" name="Slide Number Placeholder 11"/>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20367047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it-IT"/>
              <a:t>Fare clic per modificare lo stile del titolo</a:t>
            </a:r>
            <a:endParaRPr lang="en-US" dirty="0"/>
          </a:p>
        </p:txBody>
      </p:sp>
      <p:sp>
        <p:nvSpPr>
          <p:cNvPr id="2" name="Date Placeholder 1"/>
          <p:cNvSpPr>
            <a:spLocks noGrp="1"/>
          </p:cNvSpPr>
          <p:nvPr>
            <p:ph type="dt" sz="half" idx="10"/>
          </p:nvPr>
        </p:nvSpPr>
        <p:spPr/>
        <p:txBody>
          <a:bodyPr/>
          <a:lstStyle/>
          <a:p>
            <a:fld id="{0D2B36A9-5095-471A-88EC-5994F7F6AFD6}" type="datetime1">
              <a:rPr lang="it-IT" smtClean="0"/>
              <a:pPr/>
              <a:t>11/06/2026</a:t>
            </a:fld>
            <a:endParaRPr lang="it-IT"/>
          </a:p>
        </p:txBody>
      </p:sp>
      <p:sp>
        <p:nvSpPr>
          <p:cNvPr id="7" name="Footer Placeholder 6"/>
          <p:cNvSpPr>
            <a:spLocks noGrp="1"/>
          </p:cNvSpPr>
          <p:nvPr>
            <p:ph type="ftr" sz="quarter" idx="11"/>
          </p:nvPr>
        </p:nvSpPr>
        <p:spPr/>
        <p:txBody>
          <a:bodyPr/>
          <a:lstStyle/>
          <a:p>
            <a:endParaRPr lang="it-IT"/>
          </a:p>
        </p:txBody>
      </p:sp>
      <p:sp>
        <p:nvSpPr>
          <p:cNvPr id="8" name="Slide Number Placeholder 7"/>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34031913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C916D40-AB04-42CD-B3A4-1D861FD22B94}" type="datetime1">
              <a:rPr lang="it-IT" smtClean="0"/>
              <a:pPr/>
              <a:t>11/06/2026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3157152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it-IT"/>
              <a:t>Fare clic per modificare lo stile del titolo</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8" name="Date Placeholder 7"/>
          <p:cNvSpPr>
            <a:spLocks noGrp="1"/>
          </p:cNvSpPr>
          <p:nvPr>
            <p:ph type="dt" sz="half" idx="10"/>
          </p:nvPr>
        </p:nvSpPr>
        <p:spPr/>
        <p:txBody>
          <a:bodyPr/>
          <a:lstStyle/>
          <a:p>
            <a:fld id="{196F892F-D8FB-4FFA-A9DA-BA4EAD6C4E01}" type="datetime1">
              <a:rPr lang="it-IT" smtClean="0"/>
              <a:pPr/>
              <a:t>11/06/2026</a:t>
            </a:fld>
            <a:endParaRPr lang="it-IT"/>
          </a:p>
        </p:txBody>
      </p:sp>
      <p:sp>
        <p:nvSpPr>
          <p:cNvPr id="9" name="Footer Placeholder 8"/>
          <p:cNvSpPr>
            <a:spLocks noGrp="1"/>
          </p:cNvSpPr>
          <p:nvPr>
            <p:ph type="ftr" sz="quarter" idx="11"/>
          </p:nvPr>
        </p:nvSpPr>
        <p:spPr/>
        <p:txBody>
          <a:bodyPr/>
          <a:lstStyle/>
          <a:p>
            <a:endParaRPr lang="it-IT"/>
          </a:p>
        </p:txBody>
      </p:sp>
      <p:sp>
        <p:nvSpPr>
          <p:cNvPr id="10" name="Slide Number Placeholder 9"/>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2524492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84D5CADF-10E8-4FD8-95E3-C08A6A1EE6FC}" type="datetime1">
              <a:rPr lang="it-IT" smtClean="0"/>
              <a:pPr/>
              <a:t>11/06/2026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4941676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8" name="Date Placeholder 7"/>
          <p:cNvSpPr>
            <a:spLocks noGrp="1"/>
          </p:cNvSpPr>
          <p:nvPr>
            <p:ph type="dt" sz="half" idx="10"/>
          </p:nvPr>
        </p:nvSpPr>
        <p:spPr/>
        <p:txBody>
          <a:bodyPr/>
          <a:lstStyle/>
          <a:p>
            <a:fld id="{D5FF52EE-26A6-4B31-97EA-205D3887B2CD}" type="datetime1">
              <a:rPr lang="it-IT" smtClean="0"/>
              <a:pPr/>
              <a:t>11/06/2026</a:t>
            </a:fld>
            <a:endParaRPr lang="it-IT"/>
          </a:p>
        </p:txBody>
      </p:sp>
      <p:sp>
        <p:nvSpPr>
          <p:cNvPr id="9" name="Footer Placeholder 8"/>
          <p:cNvSpPr>
            <a:spLocks noGrp="1"/>
          </p:cNvSpPr>
          <p:nvPr>
            <p:ph type="ftr" sz="quarter" idx="11"/>
          </p:nvPr>
        </p:nvSpPr>
        <p:spPr>
          <a:xfrm>
            <a:off x="3499101" y="6356350"/>
            <a:ext cx="5911517" cy="365125"/>
          </a:xfrm>
        </p:spPr>
        <p:txBody>
          <a:bodyPr/>
          <a:lstStyle/>
          <a:p>
            <a:endParaRPr lang="it-IT"/>
          </a:p>
        </p:txBody>
      </p:sp>
      <p:sp>
        <p:nvSpPr>
          <p:cNvPr id="10" name="Slide Number Placeholder 9"/>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11012735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1C5461E2-978C-4D11-BA24-339B06358A9B}" type="datetime1">
              <a:rPr lang="it-IT" smtClean="0"/>
              <a:pPr/>
              <a:t>11/06/2026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1494356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1093984D-D3C4-4FD9-BF6F-914C7F361A48}" type="datetime1">
              <a:rPr lang="it-IT" smtClean="0"/>
              <a:pPr/>
              <a:t>11/06/2026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654043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it-IT"/>
              <a:t>Fare clic per modificare lo stile del titolo</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FC66159F-3706-471A-88AF-CB88ABC80331}" type="datetime1">
              <a:rPr lang="it-IT" smtClean="0"/>
              <a:pPr/>
              <a:t>11/06/2026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714407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8" name="Date Placeholder 7"/>
          <p:cNvSpPr>
            <a:spLocks noGrp="1"/>
          </p:cNvSpPr>
          <p:nvPr>
            <p:ph type="dt" sz="half" idx="10"/>
          </p:nvPr>
        </p:nvSpPr>
        <p:spPr/>
        <p:txBody>
          <a:bodyPr/>
          <a:lstStyle/>
          <a:p>
            <a:fld id="{6A6016E6-8EB1-4277-8712-CE3C73B68303}" type="datetime1">
              <a:rPr lang="it-IT" smtClean="0"/>
              <a:pPr/>
              <a:t>11/06/2026</a:t>
            </a:fld>
            <a:endParaRPr lang="it-IT"/>
          </a:p>
        </p:txBody>
      </p:sp>
      <p:sp>
        <p:nvSpPr>
          <p:cNvPr id="9" name="Footer Placeholder 8"/>
          <p:cNvSpPr>
            <a:spLocks noGrp="1"/>
          </p:cNvSpPr>
          <p:nvPr>
            <p:ph type="ftr" sz="quarter" idx="11"/>
          </p:nvPr>
        </p:nvSpPr>
        <p:spPr/>
        <p:txBody>
          <a:bodyPr/>
          <a:lstStyle/>
          <a:p>
            <a:endParaRPr lang="it-IT"/>
          </a:p>
        </p:txBody>
      </p:sp>
      <p:sp>
        <p:nvSpPr>
          <p:cNvPr id="10" name="Slide Number Placeholder 9"/>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1515339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2" name="Date Placeholder 1"/>
          <p:cNvSpPr>
            <a:spLocks noGrp="1"/>
          </p:cNvSpPr>
          <p:nvPr>
            <p:ph type="dt" sz="half" idx="10"/>
          </p:nvPr>
        </p:nvSpPr>
        <p:spPr/>
        <p:txBody>
          <a:bodyPr/>
          <a:lstStyle/>
          <a:p>
            <a:fld id="{159B0CD7-86D4-4C92-B2A8-7C7519FBD723}" type="datetime1">
              <a:rPr lang="it-IT" smtClean="0"/>
              <a:pPr/>
              <a:t>11/06/2026</a:t>
            </a:fld>
            <a:endParaRPr lang="it-IT"/>
          </a:p>
        </p:txBody>
      </p:sp>
      <p:sp>
        <p:nvSpPr>
          <p:cNvPr id="11" name="Footer Placeholder 10"/>
          <p:cNvSpPr>
            <a:spLocks noGrp="1"/>
          </p:cNvSpPr>
          <p:nvPr>
            <p:ph type="ftr" sz="quarter" idx="11"/>
          </p:nvPr>
        </p:nvSpPr>
        <p:spPr/>
        <p:txBody>
          <a:bodyPr/>
          <a:lstStyle/>
          <a:p>
            <a:endParaRPr lang="it-IT"/>
          </a:p>
        </p:txBody>
      </p:sp>
      <p:sp>
        <p:nvSpPr>
          <p:cNvPr id="12" name="Slide Number Placeholder 11"/>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236558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it-IT"/>
              <a:t>Fare clic per modificare lo stile del titolo</a:t>
            </a:r>
            <a:endParaRPr lang="en-US" dirty="0"/>
          </a:p>
        </p:txBody>
      </p:sp>
      <p:sp>
        <p:nvSpPr>
          <p:cNvPr id="2" name="Date Placeholder 1"/>
          <p:cNvSpPr>
            <a:spLocks noGrp="1"/>
          </p:cNvSpPr>
          <p:nvPr>
            <p:ph type="dt" sz="half" idx="10"/>
          </p:nvPr>
        </p:nvSpPr>
        <p:spPr/>
        <p:txBody>
          <a:bodyPr/>
          <a:lstStyle/>
          <a:p>
            <a:fld id="{0D2B36A9-5095-471A-88EC-5994F7F6AFD6}" type="datetime1">
              <a:rPr lang="it-IT" smtClean="0"/>
              <a:pPr/>
              <a:t>11/06/2026</a:t>
            </a:fld>
            <a:endParaRPr lang="it-IT"/>
          </a:p>
        </p:txBody>
      </p:sp>
      <p:sp>
        <p:nvSpPr>
          <p:cNvPr id="7" name="Footer Placeholder 6"/>
          <p:cNvSpPr>
            <a:spLocks noGrp="1"/>
          </p:cNvSpPr>
          <p:nvPr>
            <p:ph type="ftr" sz="quarter" idx="11"/>
          </p:nvPr>
        </p:nvSpPr>
        <p:spPr/>
        <p:txBody>
          <a:bodyPr/>
          <a:lstStyle/>
          <a:p>
            <a:endParaRPr lang="it-IT"/>
          </a:p>
        </p:txBody>
      </p:sp>
      <p:sp>
        <p:nvSpPr>
          <p:cNvPr id="8" name="Slide Number Placeholder 7"/>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2429861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C916D40-AB04-42CD-B3A4-1D861FD22B94}" type="datetime1">
              <a:rPr lang="it-IT" smtClean="0"/>
              <a:pPr/>
              <a:t>11/06/2026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918635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it-IT"/>
              <a:t>Fare clic per modificare lo stile del titolo</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8" name="Date Placeholder 7"/>
          <p:cNvSpPr>
            <a:spLocks noGrp="1"/>
          </p:cNvSpPr>
          <p:nvPr>
            <p:ph type="dt" sz="half" idx="10"/>
          </p:nvPr>
        </p:nvSpPr>
        <p:spPr/>
        <p:txBody>
          <a:bodyPr/>
          <a:lstStyle/>
          <a:p>
            <a:fld id="{196F892F-D8FB-4FFA-A9DA-BA4EAD6C4E01}" type="datetime1">
              <a:rPr lang="it-IT" smtClean="0"/>
              <a:pPr/>
              <a:t>11/06/2026</a:t>
            </a:fld>
            <a:endParaRPr lang="it-IT"/>
          </a:p>
        </p:txBody>
      </p:sp>
      <p:sp>
        <p:nvSpPr>
          <p:cNvPr id="9" name="Footer Placeholder 8"/>
          <p:cNvSpPr>
            <a:spLocks noGrp="1"/>
          </p:cNvSpPr>
          <p:nvPr>
            <p:ph type="ftr" sz="quarter" idx="11"/>
          </p:nvPr>
        </p:nvSpPr>
        <p:spPr/>
        <p:txBody>
          <a:bodyPr/>
          <a:lstStyle/>
          <a:p>
            <a:endParaRPr lang="it-IT"/>
          </a:p>
        </p:txBody>
      </p:sp>
      <p:sp>
        <p:nvSpPr>
          <p:cNvPr id="10" name="Slide Number Placeholder 9"/>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820134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8" name="Date Placeholder 7"/>
          <p:cNvSpPr>
            <a:spLocks noGrp="1"/>
          </p:cNvSpPr>
          <p:nvPr>
            <p:ph type="dt" sz="half" idx="10"/>
          </p:nvPr>
        </p:nvSpPr>
        <p:spPr/>
        <p:txBody>
          <a:bodyPr/>
          <a:lstStyle/>
          <a:p>
            <a:fld id="{D5FF52EE-26A6-4B31-97EA-205D3887B2CD}" type="datetime1">
              <a:rPr lang="it-IT" smtClean="0"/>
              <a:pPr/>
              <a:t>11/06/2026</a:t>
            </a:fld>
            <a:endParaRPr lang="it-IT"/>
          </a:p>
        </p:txBody>
      </p:sp>
      <p:sp>
        <p:nvSpPr>
          <p:cNvPr id="9" name="Footer Placeholder 8"/>
          <p:cNvSpPr>
            <a:spLocks noGrp="1"/>
          </p:cNvSpPr>
          <p:nvPr>
            <p:ph type="ftr" sz="quarter" idx="11"/>
          </p:nvPr>
        </p:nvSpPr>
        <p:spPr>
          <a:xfrm>
            <a:off x="3499101" y="6356350"/>
            <a:ext cx="5911517" cy="365125"/>
          </a:xfrm>
        </p:spPr>
        <p:txBody>
          <a:bodyPr/>
          <a:lstStyle/>
          <a:p>
            <a:endParaRPr lang="it-IT"/>
          </a:p>
        </p:txBody>
      </p:sp>
      <p:sp>
        <p:nvSpPr>
          <p:cNvPr id="10" name="Slide Number Placeholder 9"/>
          <p:cNvSpPr>
            <a:spLocks noGrp="1"/>
          </p:cNvSpPr>
          <p:nvPr>
            <p:ph type="sldNum" sz="quarter" idx="12"/>
          </p:nvPr>
        </p:nvSpPr>
        <p:spPr/>
        <p:txBody>
          <a:bodyPr/>
          <a:lstStyle/>
          <a:p>
            <a:fld id="{BCCFDACF-13EC-4135-9547-E4FC8DE1E292}" type="slidenum">
              <a:rPr lang="it-IT" smtClean="0"/>
              <a:pPr/>
              <a:t>‹N›</a:t>
            </a:fld>
            <a:endParaRPr lang="it-IT"/>
          </a:p>
        </p:txBody>
      </p:sp>
    </p:spTree>
    <p:extLst>
      <p:ext uri="{BB962C8B-B14F-4D97-AF65-F5344CB8AC3E}">
        <p14:creationId xmlns:p14="http://schemas.microsoft.com/office/powerpoint/2010/main" val="1670307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6D330EC6-9B48-4396-A175-2F90A8B9D701}" type="datetime1">
              <a:rPr lang="it-IT" smtClean="0"/>
              <a:pPr/>
              <a:t>11/06/2026</a:t>
            </a:fld>
            <a:endParaRPr lang="it-IT"/>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it-IT"/>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BCCFDACF-13EC-4135-9547-E4FC8DE1E292}" type="slidenum">
              <a:rPr lang="it-IT" smtClean="0"/>
              <a:pPr/>
              <a:t>‹N›</a:t>
            </a:fld>
            <a:endParaRPr lang="it-IT"/>
          </a:p>
        </p:txBody>
      </p:sp>
    </p:spTree>
    <p:extLst>
      <p:ext uri="{BB962C8B-B14F-4D97-AF65-F5344CB8AC3E}">
        <p14:creationId xmlns:p14="http://schemas.microsoft.com/office/powerpoint/2010/main" val="2137916576"/>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6D330EC6-9B48-4396-A175-2F90A8B9D701}" type="datetime1">
              <a:rPr lang="it-IT" smtClean="0"/>
              <a:pPr/>
              <a:t>11/06/2026</a:t>
            </a:fld>
            <a:endParaRPr lang="it-IT"/>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it-IT"/>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BCCFDACF-13EC-4135-9547-E4FC8DE1E292}" type="slidenum">
              <a:rPr lang="it-IT" smtClean="0"/>
              <a:pPr/>
              <a:t>‹N›</a:t>
            </a:fld>
            <a:endParaRPr lang="it-IT"/>
          </a:p>
        </p:txBody>
      </p:sp>
    </p:spTree>
    <p:extLst>
      <p:ext uri="{BB962C8B-B14F-4D97-AF65-F5344CB8AC3E}">
        <p14:creationId xmlns:p14="http://schemas.microsoft.com/office/powerpoint/2010/main" val="284063381"/>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 Id="rId5" Type="http://schemas.openxmlformats.org/officeDocument/2006/relationships/slide" Target="slide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5" Type="http://schemas.openxmlformats.org/officeDocument/2006/relationships/slide" Target="slide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7.xml"/><Relationship Id="rId18" Type="http://schemas.openxmlformats.org/officeDocument/2006/relationships/slide" Target="slide28.xml"/><Relationship Id="rId3" Type="http://schemas.openxmlformats.org/officeDocument/2006/relationships/slide" Target="slide4.xml"/><Relationship Id="rId21" Type="http://schemas.openxmlformats.org/officeDocument/2006/relationships/slide" Target="slide31.xml"/><Relationship Id="rId7" Type="http://schemas.openxmlformats.org/officeDocument/2006/relationships/slide" Target="slide9.xml"/><Relationship Id="rId12" Type="http://schemas.openxmlformats.org/officeDocument/2006/relationships/slide" Target="slide16.xml"/><Relationship Id="rId17" Type="http://schemas.openxmlformats.org/officeDocument/2006/relationships/slide" Target="slide27.xml"/><Relationship Id="rId2" Type="http://schemas.openxmlformats.org/officeDocument/2006/relationships/slide" Target="slide3.xml"/><Relationship Id="rId16" Type="http://schemas.openxmlformats.org/officeDocument/2006/relationships/slide" Target="slide24.xml"/><Relationship Id="rId20" Type="http://schemas.openxmlformats.org/officeDocument/2006/relationships/slide" Target="slide30.xml"/><Relationship Id="rId1" Type="http://schemas.openxmlformats.org/officeDocument/2006/relationships/slideLayout" Target="../slideLayouts/slideLayout2.xml"/><Relationship Id="rId6" Type="http://schemas.openxmlformats.org/officeDocument/2006/relationships/slide" Target="slide8.xml"/><Relationship Id="rId11" Type="http://schemas.openxmlformats.org/officeDocument/2006/relationships/slide" Target="slide15.xml"/><Relationship Id="rId5" Type="http://schemas.openxmlformats.org/officeDocument/2006/relationships/slide" Target="slide7.xml"/><Relationship Id="rId15" Type="http://schemas.openxmlformats.org/officeDocument/2006/relationships/slide" Target="slide20.xml"/><Relationship Id="rId10" Type="http://schemas.openxmlformats.org/officeDocument/2006/relationships/slide" Target="slide12.xml"/><Relationship Id="rId19" Type="http://schemas.openxmlformats.org/officeDocument/2006/relationships/slide" Target="slide29.xml"/><Relationship Id="rId4" Type="http://schemas.openxmlformats.org/officeDocument/2006/relationships/slide" Target="slide6.xml"/><Relationship Id="rId9" Type="http://schemas.openxmlformats.org/officeDocument/2006/relationships/slide" Target="slide11.xml"/><Relationship Id="rId14" Type="http://schemas.openxmlformats.org/officeDocument/2006/relationships/slide" Target="slide18.xml"/><Relationship Id="rId22" Type="http://schemas.openxmlformats.org/officeDocument/2006/relationships/slide" Target="slide32.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30.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slide" Target="slide2.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s://www.cartaidentita.interno.gov.it/" TargetMode="External"/><Relationship Id="rId3" Type="http://schemas.openxmlformats.org/officeDocument/2006/relationships/slide" Target="slide2.xml"/><Relationship Id="rId7" Type="http://schemas.openxmlformats.org/officeDocument/2006/relationships/hyperlink" Target="https://www.spid.gov.i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tscns.regione.sardegna.it/it/articoli/assistenza" TargetMode="External"/><Relationship Id="rId5" Type="http://schemas.openxmlformats.org/officeDocument/2006/relationships/hyperlink" Target="mailto:tesseraservizisardegna@regione.sardegna.it" TargetMode="External"/><Relationship Id="rId4" Type="http://schemas.openxmlformats.org/officeDocument/2006/relationships/hyperlink" Target="https://tscns.regione.sardegna.it/" TargetMode="External"/><Relationship Id="rId9" Type="http://schemas.openxmlformats.org/officeDocument/2006/relationships/hyperlink" Target="mailto:supporto.login@regione.sardegna.it" TargetMode="Externa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mailto:supporto.sipes@sardegnait.it"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tscns.regione.sardegna.it/" TargetMode="External"/><Relationship Id="rId2" Type="http://schemas.openxmlformats.org/officeDocument/2006/relationships/hyperlink" Target="https://www.spid.gov.it/richiedi-spid" TargetMode="External"/><Relationship Id="rId1" Type="http://schemas.openxmlformats.org/officeDocument/2006/relationships/slideLayout" Target="../slideLayouts/slideLayout2.xml"/><Relationship Id="rId4" Type="http://schemas.openxmlformats.org/officeDocument/2006/relationships/hyperlink" Target="https://www.cartaidentita.interno.gov.i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hyperlink" Target="https://sipes.regione.sardegna.it/sipes/" TargetMode="Externa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268224" y="750434"/>
            <a:ext cx="8583168" cy="1298448"/>
          </a:xfrm>
        </p:spPr>
        <p:txBody>
          <a:bodyPr>
            <a:normAutofit/>
          </a:bodyPr>
          <a:lstStyle/>
          <a:p>
            <a:pPr algn="ctr"/>
            <a:r>
              <a:rPr lang="it-IT" sz="3600" b="1" dirty="0">
                <a:latin typeface="Arial" panose="020B0604020202020204" pitchFamily="34" charset="0"/>
                <a:cs typeface="Arial" panose="020B0604020202020204" pitchFamily="34" charset="0"/>
              </a:rPr>
              <a:t>SIPES - Sistema Informativo Processo di Erogazione e Sostegno</a:t>
            </a:r>
            <a:endParaRPr lang="it-IT" sz="3600" dirty="0">
              <a:latin typeface="Arial" panose="020B0604020202020204" pitchFamily="34" charset="0"/>
              <a:cs typeface="Arial" panose="020B0604020202020204" pitchFamily="34" charset="0"/>
            </a:endParaRPr>
          </a:p>
        </p:txBody>
      </p:sp>
      <p:sp>
        <p:nvSpPr>
          <p:cNvPr id="4" name="Segnaposto numero diapositiva 3"/>
          <p:cNvSpPr>
            <a:spLocks noGrp="1"/>
          </p:cNvSpPr>
          <p:nvPr>
            <p:ph type="sldNum" sz="quarter" idx="12"/>
          </p:nvPr>
        </p:nvSpPr>
        <p:spPr/>
        <p:txBody>
          <a:bodyPr/>
          <a:lstStyle/>
          <a:p>
            <a:fld id="{BCCFDACF-13EC-4135-9547-E4FC8DE1E292}" type="slidenum">
              <a:rPr lang="it-IT" smtClean="0"/>
              <a:pPr/>
              <a:t>1</a:t>
            </a:fld>
            <a:endParaRPr lang="it-IT" dirty="0"/>
          </a:p>
        </p:txBody>
      </p:sp>
      <p:sp>
        <p:nvSpPr>
          <p:cNvPr id="8" name="Sottotitolo 2"/>
          <p:cNvSpPr txBox="1">
            <a:spLocks/>
          </p:cNvSpPr>
          <p:nvPr/>
        </p:nvSpPr>
        <p:spPr>
          <a:xfrm>
            <a:off x="147828" y="2208392"/>
            <a:ext cx="8823960" cy="2600727"/>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200"/>
              </a:spcBef>
              <a:buClr>
                <a:schemeClr val="accent1"/>
              </a:buClr>
              <a:buFont typeface="Wingdings 2" pitchFamily="18" charset="2"/>
              <a:buNone/>
              <a:defRPr sz="2200" kern="1200" cap="none" spc="0" baseline="0">
                <a:solidFill>
                  <a:schemeClr val="accent1">
                    <a:lumMod val="20000"/>
                    <a:lumOff val="80000"/>
                  </a:schemeClr>
                </a:solidFill>
                <a:latin typeface="+mn-lt"/>
                <a:ea typeface="+mn-ea"/>
                <a:cs typeface="+mn-cs"/>
              </a:defRPr>
            </a:lvl1pPr>
            <a:lvl2pPr marL="457200" indent="0" algn="ctr" defTabSz="914400" rtl="0" eaLnBrk="1" latinLnBrk="0" hangingPunct="1">
              <a:lnSpc>
                <a:spcPct val="90000"/>
              </a:lnSpc>
              <a:spcBef>
                <a:spcPts val="250"/>
              </a:spcBef>
              <a:spcAft>
                <a:spcPts val="250"/>
              </a:spcAft>
              <a:buClr>
                <a:schemeClr val="accent1"/>
              </a:buClr>
              <a:buFont typeface="Wingdings 2" pitchFamily="18" charset="2"/>
              <a:buNone/>
              <a:defRPr sz="2200" kern="1200">
                <a:solidFill>
                  <a:schemeClr val="tx1">
                    <a:lumMod val="65000"/>
                    <a:lumOff val="35000"/>
                  </a:schemeClr>
                </a:solidFill>
                <a:latin typeface="+mn-lt"/>
                <a:ea typeface="+mn-ea"/>
                <a:cs typeface="+mn-cs"/>
              </a:defRPr>
            </a:lvl2pPr>
            <a:lvl3pPr marL="914400" indent="0" algn="ctr" defTabSz="914400" rtl="0" eaLnBrk="1" latinLnBrk="0" hangingPunct="1">
              <a:lnSpc>
                <a:spcPct val="90000"/>
              </a:lnSpc>
              <a:spcBef>
                <a:spcPts val="250"/>
              </a:spcBef>
              <a:spcAft>
                <a:spcPts val="250"/>
              </a:spcAft>
              <a:buClr>
                <a:schemeClr val="accent1"/>
              </a:buClr>
              <a:buFont typeface="Wingdings 2" pitchFamily="18" charset="2"/>
              <a:buNone/>
              <a:defRPr sz="2200" kern="1200">
                <a:solidFill>
                  <a:schemeClr val="tx1">
                    <a:lumMod val="65000"/>
                    <a:lumOff val="35000"/>
                  </a:schemeClr>
                </a:solidFill>
                <a:latin typeface="+mn-lt"/>
                <a:ea typeface="+mn-ea"/>
                <a:cs typeface="+mn-cs"/>
              </a:defRPr>
            </a:lvl3pPr>
            <a:lvl4pPr marL="1371600" indent="0" algn="ctr" defTabSz="914400" rtl="0" eaLnBrk="1" latinLnBrk="0" hangingPunct="1">
              <a:lnSpc>
                <a:spcPct val="90000"/>
              </a:lnSpc>
              <a:spcBef>
                <a:spcPts val="250"/>
              </a:spcBef>
              <a:spcAft>
                <a:spcPts val="250"/>
              </a:spcAft>
              <a:buClr>
                <a:schemeClr val="accent1"/>
              </a:buClr>
              <a:buFont typeface="Wingdings 2" pitchFamily="18" charset="2"/>
              <a:buNone/>
              <a:defRPr sz="2000" kern="1200">
                <a:solidFill>
                  <a:schemeClr val="tx1">
                    <a:lumMod val="65000"/>
                    <a:lumOff val="35000"/>
                  </a:schemeClr>
                </a:solidFill>
                <a:latin typeface="+mn-lt"/>
                <a:ea typeface="+mn-ea"/>
                <a:cs typeface="+mn-cs"/>
              </a:defRPr>
            </a:lvl4pPr>
            <a:lvl5pPr marL="1828800" indent="0" algn="ctr" defTabSz="914400" rtl="0" eaLnBrk="1" latinLnBrk="0" hangingPunct="1">
              <a:lnSpc>
                <a:spcPct val="90000"/>
              </a:lnSpc>
              <a:spcBef>
                <a:spcPts val="250"/>
              </a:spcBef>
              <a:spcAft>
                <a:spcPts val="250"/>
              </a:spcAft>
              <a:buClr>
                <a:schemeClr val="accent1"/>
              </a:buClr>
              <a:buFont typeface="Wingdings 2" pitchFamily="18" charset="2"/>
              <a:buNone/>
              <a:defRPr sz="2000" kern="1200">
                <a:solidFill>
                  <a:schemeClr val="tx1">
                    <a:lumMod val="65000"/>
                    <a:lumOff val="35000"/>
                  </a:schemeClr>
                </a:solidFill>
                <a:latin typeface="+mn-lt"/>
                <a:ea typeface="+mn-ea"/>
                <a:cs typeface="+mn-cs"/>
              </a:defRPr>
            </a:lvl5pPr>
            <a:lvl6pPr marL="2286000" indent="0" algn="ctr" defTabSz="914400" rtl="0" eaLnBrk="1" latinLnBrk="0" hangingPunct="1">
              <a:lnSpc>
                <a:spcPct val="90000"/>
              </a:lnSpc>
              <a:spcBef>
                <a:spcPts val="250"/>
              </a:spcBef>
              <a:spcAft>
                <a:spcPts val="250"/>
              </a:spcAft>
              <a:buClr>
                <a:schemeClr val="accent1"/>
              </a:buClr>
              <a:buFont typeface="Wingdings 2" pitchFamily="18" charset="2"/>
              <a:buNone/>
              <a:defRPr sz="2000" kern="1200">
                <a:solidFill>
                  <a:schemeClr val="tx1">
                    <a:lumMod val="65000"/>
                    <a:lumOff val="35000"/>
                  </a:schemeClr>
                </a:solidFill>
                <a:latin typeface="+mn-lt"/>
                <a:ea typeface="+mn-ea"/>
                <a:cs typeface="+mn-cs"/>
              </a:defRPr>
            </a:lvl6pPr>
            <a:lvl7pPr marL="2743200" indent="0" algn="ctr" defTabSz="914400" rtl="0" eaLnBrk="1" latinLnBrk="0" hangingPunct="1">
              <a:lnSpc>
                <a:spcPct val="90000"/>
              </a:lnSpc>
              <a:spcBef>
                <a:spcPts val="250"/>
              </a:spcBef>
              <a:spcAft>
                <a:spcPts val="250"/>
              </a:spcAft>
              <a:buClr>
                <a:schemeClr val="accent1"/>
              </a:buClr>
              <a:buFont typeface="Wingdings 2" pitchFamily="18" charset="2"/>
              <a:buNone/>
              <a:defRPr sz="2000" kern="1200">
                <a:solidFill>
                  <a:schemeClr val="tx1">
                    <a:lumMod val="65000"/>
                    <a:lumOff val="35000"/>
                  </a:schemeClr>
                </a:solidFill>
                <a:latin typeface="+mn-lt"/>
                <a:ea typeface="+mn-ea"/>
                <a:cs typeface="+mn-cs"/>
              </a:defRPr>
            </a:lvl7pPr>
            <a:lvl8pPr marL="3200400" indent="0" algn="ctr" defTabSz="914400" rtl="0" eaLnBrk="1" latinLnBrk="0" hangingPunct="1">
              <a:lnSpc>
                <a:spcPct val="90000"/>
              </a:lnSpc>
              <a:spcBef>
                <a:spcPts val="250"/>
              </a:spcBef>
              <a:spcAft>
                <a:spcPts val="250"/>
              </a:spcAft>
              <a:buClr>
                <a:schemeClr val="accent1"/>
              </a:buClr>
              <a:buFont typeface="Wingdings 2" pitchFamily="18" charset="2"/>
              <a:buNone/>
              <a:defRPr sz="2000" kern="1200">
                <a:solidFill>
                  <a:schemeClr val="tx1">
                    <a:lumMod val="65000"/>
                    <a:lumOff val="35000"/>
                  </a:schemeClr>
                </a:solidFill>
                <a:latin typeface="+mn-lt"/>
                <a:ea typeface="+mn-ea"/>
                <a:cs typeface="+mn-cs"/>
              </a:defRPr>
            </a:lvl8pPr>
            <a:lvl9pPr marL="3657600" indent="0" algn="ctr" defTabSz="914400" rtl="0" eaLnBrk="1" latinLnBrk="0" hangingPunct="1">
              <a:lnSpc>
                <a:spcPct val="90000"/>
              </a:lnSpc>
              <a:spcBef>
                <a:spcPts val="250"/>
              </a:spcBef>
              <a:spcAft>
                <a:spcPts val="250"/>
              </a:spcAft>
              <a:buClr>
                <a:schemeClr val="accent1"/>
              </a:buClr>
              <a:buFont typeface="Wingdings 2" pitchFamily="18" charset="2"/>
              <a:buNone/>
              <a:defRPr sz="2000" kern="1200">
                <a:solidFill>
                  <a:schemeClr val="tx1">
                    <a:lumMod val="65000"/>
                    <a:lumOff val="35000"/>
                  </a:schemeClr>
                </a:solidFill>
                <a:latin typeface="+mn-lt"/>
                <a:ea typeface="+mn-ea"/>
                <a:cs typeface="+mn-cs"/>
              </a:defRPr>
            </a:lvl9pPr>
          </a:lstStyle>
          <a:p>
            <a:pPr algn="ctr">
              <a:lnSpc>
                <a:spcPct val="100000"/>
              </a:lnSpc>
            </a:pPr>
            <a:r>
              <a:rPr lang="it-IT" sz="1800" i="1" dirty="0">
                <a:latin typeface="Arial" panose="020B0604020202020204" pitchFamily="34" charset="0"/>
                <a:cs typeface="Arial" panose="020B0604020202020204" pitchFamily="34" charset="0"/>
              </a:rPr>
              <a:t>Guida alla procedura la presentazione della domanda per l’ </a:t>
            </a:r>
          </a:p>
          <a:p>
            <a:pPr algn="ctr">
              <a:lnSpc>
                <a:spcPct val="100000"/>
              </a:lnSpc>
              <a:spcBef>
                <a:spcPts val="0"/>
              </a:spcBef>
            </a:pPr>
            <a:endParaRPr lang="it-IT" sz="10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lnSpc>
                <a:spcPct val="100000"/>
              </a:lnSpc>
              <a:spcBef>
                <a:spcPts val="0"/>
              </a:spcBef>
            </a:pPr>
            <a:endParaRPr lang="it-IT" sz="10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lnSpc>
                <a:spcPct val="100000"/>
              </a:lnSpc>
              <a:spcBef>
                <a:spcPts val="0"/>
              </a:spcBef>
            </a:pPr>
            <a:endParaRPr lang="it-IT" sz="10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lnSpc>
                <a:spcPct val="100000"/>
              </a:lnSpc>
              <a:spcBef>
                <a:spcPts val="0"/>
              </a:spcBef>
            </a:pPr>
            <a:r>
              <a:rPr lang="it-IT" sz="18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AVVISO PUBBLICO PER IL FINANZIAMENTO DI PROGETTI DI INTERESSE GENERALE PROMOSSI DA ENTI DEL TERZO SETTORE</a:t>
            </a:r>
          </a:p>
          <a:p>
            <a:pPr algn="ctr">
              <a:lnSpc>
                <a:spcPct val="100000"/>
              </a:lnSpc>
              <a:spcBef>
                <a:spcPts val="0"/>
              </a:spcBef>
            </a:pPr>
            <a:r>
              <a:rPr lang="it-IT" sz="18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PROGRAMMA 2026</a:t>
            </a:r>
            <a:endParaRPr lang="it-IT" sz="10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lnSpc>
                <a:spcPct val="100000"/>
              </a:lnSpc>
              <a:spcBef>
                <a:spcPts val="0"/>
              </a:spcBef>
            </a:pPr>
            <a:endParaRPr lang="it-IT" sz="10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lnSpc>
                <a:spcPct val="100000"/>
              </a:lnSpc>
              <a:spcBef>
                <a:spcPts val="0"/>
              </a:spcBef>
            </a:pPr>
            <a:endParaRPr lang="it-IT" sz="10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lnSpc>
                <a:spcPct val="100000"/>
              </a:lnSpc>
              <a:spcBef>
                <a:spcPts val="0"/>
              </a:spcBef>
            </a:pPr>
            <a:r>
              <a:rPr lang="it-IT" sz="16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Articoli 72 E 73 Del Decreto Legislativo 3 Luglio 2017, N. 117 - Leggi Regionali N. 1/2026 E N. 17/2021, Articolo 6, Comma 35</a:t>
            </a:r>
          </a:p>
        </p:txBody>
      </p:sp>
      <p:pic>
        <p:nvPicPr>
          <p:cNvPr id="5" name="Immagine 4">
            <a:extLst>
              <a:ext uri="{FF2B5EF4-FFF2-40B4-BE49-F238E27FC236}">
                <a16:creationId xmlns:a16="http://schemas.microsoft.com/office/drawing/2014/main" id="{713A636B-BBB1-6C51-CBA5-61B3C2DA93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0903" y="4968629"/>
            <a:ext cx="2857810" cy="892456"/>
          </a:xfrm>
          <a:prstGeom prst="rect">
            <a:avLst/>
          </a:prstGeom>
        </p:spPr>
      </p:pic>
    </p:spTree>
    <p:extLst>
      <p:ext uri="{BB962C8B-B14F-4D97-AF65-F5344CB8AC3E}">
        <p14:creationId xmlns:p14="http://schemas.microsoft.com/office/powerpoint/2010/main" val="9994493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19" name="Immagine 18"/>
          <p:cNvPicPr>
            <a:picLocks noChangeAspect="1"/>
          </p:cNvPicPr>
          <p:nvPr/>
        </p:nvPicPr>
        <p:blipFill rotWithShape="1">
          <a:blip r:embed="rId2" cstate="print"/>
          <a:srcRect l="2781" t="26121" r="42478" b="50759"/>
          <a:stretch/>
        </p:blipFill>
        <p:spPr bwMode="auto">
          <a:xfrm>
            <a:off x="1445032" y="764227"/>
            <a:ext cx="10111144" cy="2402138"/>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7" name="Segnaposto contenuto 2"/>
          <p:cNvSpPr txBox="1">
            <a:spLocks/>
          </p:cNvSpPr>
          <p:nvPr/>
        </p:nvSpPr>
        <p:spPr>
          <a:xfrm>
            <a:off x="107936" y="2387397"/>
            <a:ext cx="4493561" cy="900989"/>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Fare attenzione alla compilazione dell’indirizzo di PEC, che rappresenta l’indirizzo di posta elettronica utilizzato per l’invio dell’email di notifica dell’avvenuta trasmissione della domanda</a:t>
            </a:r>
            <a:r>
              <a:rPr kumimoji="0" lang="it-IT" sz="14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t>
            </a:r>
          </a:p>
        </p:txBody>
      </p:sp>
      <p:sp>
        <p:nvSpPr>
          <p:cNvPr id="3" name="Titolo 2"/>
          <p:cNvSpPr>
            <a:spLocks noGrp="1"/>
          </p:cNvSpPr>
          <p:nvPr>
            <p:ph type="title"/>
          </p:nvPr>
        </p:nvSpPr>
        <p:spPr>
          <a:xfrm>
            <a:off x="461591" y="135876"/>
            <a:ext cx="11477367" cy="460513"/>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1 - Registrazione  di un nuovo ENTE– </a:t>
            </a:r>
            <a:r>
              <a:rPr lang="it-IT" sz="1600"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Sezione «DATI  ANAGRAFICI»</a:t>
            </a:r>
            <a:endPar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endParaRP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4" name="Rettangolo arrotondato 13"/>
          <p:cNvSpPr/>
          <p:nvPr/>
        </p:nvSpPr>
        <p:spPr>
          <a:xfrm flipV="1">
            <a:off x="4695006" y="2594039"/>
            <a:ext cx="3061971" cy="556425"/>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16" name="Segnaposto contenuto 2"/>
          <p:cNvSpPr txBox="1">
            <a:spLocks/>
          </p:cNvSpPr>
          <p:nvPr/>
        </p:nvSpPr>
        <p:spPr>
          <a:xfrm>
            <a:off x="755922" y="3410407"/>
            <a:ext cx="10844197" cy="51866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Cliccando il pulsante </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PROSEGUI&gt;&gt; </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verrà creato il profilo e verrà proposta la schermata di riepilogo.</a:t>
            </a:r>
          </a:p>
        </p:txBody>
      </p:sp>
      <p:pic>
        <p:nvPicPr>
          <p:cNvPr id="20" name="Immagine 19"/>
          <p:cNvPicPr>
            <a:picLocks noChangeAspect="1"/>
          </p:cNvPicPr>
          <p:nvPr/>
        </p:nvPicPr>
        <p:blipFill rotWithShape="1">
          <a:blip r:embed="rId3" cstate="print"/>
          <a:srcRect l="2780" t="26563" r="57253" b="57499"/>
          <a:stretch/>
        </p:blipFill>
        <p:spPr bwMode="auto">
          <a:xfrm>
            <a:off x="2734031" y="4100017"/>
            <a:ext cx="6578249" cy="1475588"/>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21" name="Segnaposto contenuto 2"/>
          <p:cNvSpPr txBox="1">
            <a:spLocks/>
          </p:cNvSpPr>
          <p:nvPr/>
        </p:nvSpPr>
        <p:spPr>
          <a:xfrm>
            <a:off x="601056" y="5755132"/>
            <a:ext cx="10844197" cy="51866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completare l’inserimento dei dati dell’anagrafica dell’Ente, fare click sul link per l’inserimento dei dati aggiuntivi. </a:t>
            </a:r>
          </a:p>
        </p:txBody>
      </p:sp>
      <p:sp>
        <p:nvSpPr>
          <p:cNvPr id="22" name="Segnaposto contenuto 2"/>
          <p:cNvSpPr txBox="1">
            <a:spLocks/>
          </p:cNvSpPr>
          <p:nvPr/>
        </p:nvSpPr>
        <p:spPr>
          <a:xfrm>
            <a:off x="8131551" y="4736965"/>
            <a:ext cx="2584655" cy="51866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300" b="0"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Nota: evitare di aprire i link in una nuova sezione del browser. </a:t>
            </a:r>
          </a:p>
        </p:txBody>
      </p:sp>
      <p:sp>
        <p:nvSpPr>
          <p:cNvPr id="23" name="Freccia a destra 22"/>
          <p:cNvSpPr/>
          <p:nvPr/>
        </p:nvSpPr>
        <p:spPr>
          <a:xfrm flipH="1">
            <a:off x="7092147" y="4908063"/>
            <a:ext cx="1051524" cy="1764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sp>
        <p:nvSpPr>
          <p:cNvPr id="17" name="CasellaDiTesto 16"/>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4"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Segnaposto contenuto 2">
            <a:extLst>
              <a:ext uri="{FF2B5EF4-FFF2-40B4-BE49-F238E27FC236}">
                <a16:creationId xmlns:a16="http://schemas.microsoft.com/office/drawing/2014/main" id="{3AB5149A-C051-30C4-CC31-8ED3C3DF863A}"/>
              </a:ext>
            </a:extLst>
          </p:cNvPr>
          <p:cNvSpPr txBox="1">
            <a:spLocks/>
          </p:cNvSpPr>
          <p:nvPr/>
        </p:nvSpPr>
        <p:spPr>
          <a:xfrm>
            <a:off x="7994648" y="1511224"/>
            <a:ext cx="2260602" cy="492173"/>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Nel caso di questo bando comunicata al RUNTS</a:t>
            </a:r>
            <a:endParaRPr kumimoji="0" lang="it-IT" sz="14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8" name="Freccia a destra 7">
            <a:extLst>
              <a:ext uri="{FF2B5EF4-FFF2-40B4-BE49-F238E27FC236}">
                <a16:creationId xmlns:a16="http://schemas.microsoft.com/office/drawing/2014/main" id="{D8BF6F03-7BF5-6FA9-6B86-86FFE205730A}"/>
              </a:ext>
            </a:extLst>
          </p:cNvPr>
          <p:cNvSpPr/>
          <p:nvPr/>
        </p:nvSpPr>
        <p:spPr>
          <a:xfrm rot="19009231" flipH="1">
            <a:off x="7092147" y="2271182"/>
            <a:ext cx="1051524" cy="1764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737492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16" name="Immagine 15"/>
          <p:cNvPicPr>
            <a:picLocks noChangeAspect="1"/>
          </p:cNvPicPr>
          <p:nvPr/>
        </p:nvPicPr>
        <p:blipFill rotWithShape="1">
          <a:blip r:embed="rId2" cstate="print"/>
          <a:srcRect l="14941" t="26343" r="32393" b="41117"/>
          <a:stretch/>
        </p:blipFill>
        <p:spPr bwMode="auto">
          <a:xfrm>
            <a:off x="3503969" y="3840634"/>
            <a:ext cx="5297357" cy="1841065"/>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pic>
        <p:nvPicPr>
          <p:cNvPr id="15" name="Immagin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703" y="1330832"/>
            <a:ext cx="10561320" cy="1394460"/>
          </a:xfrm>
          <a:prstGeom prst="rect">
            <a:avLst/>
          </a:prstGeom>
          <a:ln>
            <a:noFill/>
          </a:ln>
          <a:effectLst>
            <a:outerShdw blurRad="190500" algn="tl" rotWithShape="0">
              <a:srgbClr val="000000">
                <a:alpha val="70000"/>
              </a:srgbClr>
            </a:outerShdw>
          </a:effectLst>
        </p:spPr>
      </p:pic>
      <p:sp>
        <p:nvSpPr>
          <p:cNvPr id="2" name="Titolo 1"/>
          <p:cNvSpPr>
            <a:spLocks noGrp="1"/>
          </p:cNvSpPr>
          <p:nvPr>
            <p:ph type="title"/>
          </p:nvPr>
        </p:nvSpPr>
        <p:spPr>
          <a:xfrm>
            <a:off x="461589" y="131814"/>
            <a:ext cx="11477368" cy="465924"/>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1 - Registrazione di un nuovo ENTE – Sezione «DATI SEDI»</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2" name="Segnaposto contenuto 2"/>
          <p:cNvSpPr txBox="1">
            <a:spLocks/>
          </p:cNvSpPr>
          <p:nvPr/>
        </p:nvSpPr>
        <p:spPr>
          <a:xfrm>
            <a:off x="461589" y="591122"/>
            <a:ext cx="11477368" cy="52178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La sezione Dati Sedi consente l’inserimento della sede legale dell’Ente e di altre eventuali sedi</a:t>
            </a:r>
            <a:endParaRPr kumimoji="0" lang="it-IT" sz="14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0" name="Segnaposto contenuto 2"/>
          <p:cNvSpPr txBox="1">
            <a:spLocks/>
          </p:cNvSpPr>
          <p:nvPr/>
        </p:nvSpPr>
        <p:spPr>
          <a:xfrm>
            <a:off x="523875" y="3040572"/>
            <a:ext cx="11182350" cy="64968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Cliccando sul pulsante </a:t>
            </a:r>
            <a:r>
              <a:rPr kumimoji="0" lang="it-IT" sz="14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“Inserisci sede”           </a:t>
            </a: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posto a destra si apre il </a:t>
            </a:r>
            <a:r>
              <a:rPr kumimoji="0" lang="it-IT" sz="1400" b="0" i="1"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form</a:t>
            </a: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di dettaglio per l’inserimento dei dettagli della </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sede</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pic>
        <p:nvPicPr>
          <p:cNvPr id="11" name="Immagin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8152" y="3213416"/>
            <a:ext cx="330159" cy="355556"/>
          </a:xfrm>
          <a:prstGeom prst="rect">
            <a:avLst/>
          </a:prstGeom>
          <a:ln w="6350">
            <a:solidFill>
              <a:schemeClr val="tx1"/>
            </a:solidFill>
          </a:ln>
        </p:spPr>
      </p:pic>
      <p:sp>
        <p:nvSpPr>
          <p:cNvPr id="13" name="Rettangolo arrotondato 12"/>
          <p:cNvSpPr/>
          <p:nvPr/>
        </p:nvSpPr>
        <p:spPr>
          <a:xfrm flipV="1">
            <a:off x="10464426" y="1784348"/>
            <a:ext cx="736974" cy="230937"/>
          </a:xfrm>
          <a:prstGeom prst="roundRect">
            <a:avLst/>
          </a:prstGeom>
          <a:noFill/>
          <a:ln w="476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18" name="Segnaposto contenuto 2"/>
          <p:cNvSpPr txBox="1">
            <a:spLocks/>
          </p:cNvSpPr>
          <p:nvPr/>
        </p:nvSpPr>
        <p:spPr>
          <a:xfrm>
            <a:off x="1066801" y="5813027"/>
            <a:ext cx="10439400" cy="64968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Dopo aver compilato i dati premere sul pulsante “</a:t>
            </a:r>
            <a:r>
              <a:rPr kumimoji="0" lang="it-IT" sz="14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Aggiungi</a:t>
            </a: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per inserire la sede e ripetere lo stesso procedimento nel caso si voglia procedere anche con l’inserimento di altre sedi operative</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17" name="Rettangolo arrotondato 16"/>
          <p:cNvSpPr/>
          <p:nvPr/>
        </p:nvSpPr>
        <p:spPr>
          <a:xfrm flipV="1">
            <a:off x="3831952" y="5417050"/>
            <a:ext cx="736974" cy="230937"/>
          </a:xfrm>
          <a:prstGeom prst="roundRect">
            <a:avLst/>
          </a:prstGeom>
          <a:noFill/>
          <a:ln w="476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19" name="CasellaDiTesto 18"/>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5"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03688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1753" y="3861514"/>
            <a:ext cx="10058400" cy="2283117"/>
          </a:xfrm>
          <a:prstGeom prst="rect">
            <a:avLst/>
          </a:prstGeom>
          <a:ln>
            <a:noFill/>
          </a:ln>
          <a:effectLst>
            <a:outerShdw blurRad="190500" algn="tl" rotWithShape="0">
              <a:srgbClr val="000000">
                <a:alpha val="70000"/>
              </a:srgbClr>
            </a:outerShdw>
          </a:effectLst>
        </p:spPr>
      </p:pic>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1753" y="1839306"/>
            <a:ext cx="10058400" cy="1854517"/>
          </a:xfrm>
          <a:prstGeom prst="rect">
            <a:avLst/>
          </a:prstGeom>
          <a:ln>
            <a:noFill/>
          </a:ln>
          <a:effectLst>
            <a:outerShdw blurRad="190500" algn="tl" rotWithShape="0">
              <a:srgbClr val="000000">
                <a:alpha val="70000"/>
              </a:srgbClr>
            </a:outerShdw>
          </a:effectLst>
        </p:spPr>
      </p:pic>
      <p:sp>
        <p:nvSpPr>
          <p:cNvPr id="3" name="Titolo 2"/>
          <p:cNvSpPr>
            <a:spLocks noGrp="1"/>
          </p:cNvSpPr>
          <p:nvPr>
            <p:ph type="title"/>
          </p:nvPr>
        </p:nvSpPr>
        <p:spPr>
          <a:xfrm>
            <a:off x="461590" y="92324"/>
            <a:ext cx="11477367" cy="50375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1 - Registrazione di un nuovo ENTE – Sezione «SOGGETTI OPERATORI»</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2" name="Segnaposto contenuto 2"/>
          <p:cNvSpPr txBox="1">
            <a:spLocks/>
          </p:cNvSpPr>
          <p:nvPr/>
        </p:nvSpPr>
        <p:spPr>
          <a:xfrm>
            <a:off x="461590" y="585898"/>
            <a:ext cx="11477368" cy="114427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visualizzare/gestire l’elenco degli operatori (e relativo ruolo) associati al profilo dell’Ente, selezionare la sezione “SOGGETTI OPERATORI”. </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inserire un nuovo operatore cliccare il pulsante                           . Verrà mostrata una finestra per l’inserimento degli estremi o del codice fiscale del soggetto operatore, per verificare se già censito sul sistema SIPES.</a:t>
            </a:r>
          </a:p>
        </p:txBody>
      </p:sp>
      <p:sp>
        <p:nvSpPr>
          <p:cNvPr id="13" name="Rettangolo arrotondato 12"/>
          <p:cNvSpPr/>
          <p:nvPr/>
        </p:nvSpPr>
        <p:spPr>
          <a:xfrm flipV="1">
            <a:off x="9833025" y="2435803"/>
            <a:ext cx="1218151" cy="229019"/>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18" name="Segnaposto contenuto 2"/>
          <p:cNvSpPr txBox="1">
            <a:spLocks/>
          </p:cNvSpPr>
          <p:nvPr/>
        </p:nvSpPr>
        <p:spPr>
          <a:xfrm>
            <a:off x="7576458" y="4539836"/>
            <a:ext cx="3213462" cy="563824"/>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Dopo aver compilato i dati premere il pulsante “</a:t>
            </a:r>
            <a:r>
              <a:rPr kumimoji="0" lang="it-IT" sz="1400" b="1" i="1"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Ricerca</a:t>
            </a:r>
            <a:r>
              <a:rPr kumimoji="0" lang="it-IT" sz="1400" b="0" i="1"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 </a:t>
            </a:r>
            <a:endPar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endParaRPr>
          </a:p>
        </p:txBody>
      </p:sp>
      <p:sp>
        <p:nvSpPr>
          <p:cNvPr id="20" name="Rettangolo arrotondato 19"/>
          <p:cNvSpPr/>
          <p:nvPr/>
        </p:nvSpPr>
        <p:spPr>
          <a:xfrm flipV="1">
            <a:off x="1211752" y="4640423"/>
            <a:ext cx="4567417" cy="362649"/>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21" name="Freccia a destra 20"/>
          <p:cNvSpPr/>
          <p:nvPr/>
        </p:nvSpPr>
        <p:spPr>
          <a:xfrm flipH="1">
            <a:off x="6001239" y="4683093"/>
            <a:ext cx="1575219" cy="2392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pic>
        <p:nvPicPr>
          <p:cNvPr id="16" name="Immagine 15"/>
          <p:cNvPicPr>
            <a:picLocks noChangeAspect="1"/>
          </p:cNvPicPr>
          <p:nvPr/>
        </p:nvPicPr>
        <p:blipFill rotWithShape="1">
          <a:blip r:embed="rId4" cstate="print"/>
          <a:srcRect l="81170" t="37719" r="5002" b="57414"/>
          <a:stretch/>
        </p:blipFill>
        <p:spPr bwMode="auto">
          <a:xfrm>
            <a:off x="4647807" y="1027994"/>
            <a:ext cx="1466742" cy="290387"/>
          </a:xfrm>
          <a:prstGeom prst="rect">
            <a:avLst/>
          </a:prstGeom>
          <a:ln w="6350">
            <a:solidFill>
              <a:schemeClr val="tx1"/>
            </a:solidFill>
          </a:ln>
          <a:extLst>
            <a:ext uri="{53640926-AAD7-44D8-BBD7-CCE9431645EC}">
              <a14:shadowObscured xmlns:a14="http://schemas.microsoft.com/office/drawing/2010/main"/>
            </a:ext>
          </a:extLst>
        </p:spPr>
      </p:pic>
      <p:sp>
        <p:nvSpPr>
          <p:cNvPr id="15" name="CasellaDiTesto 14"/>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5"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01316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7" name="Immagin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1549" y="1565414"/>
            <a:ext cx="10058400" cy="3231921"/>
          </a:xfrm>
          <a:prstGeom prst="rect">
            <a:avLst/>
          </a:prstGeom>
          <a:ln>
            <a:noFill/>
          </a:ln>
          <a:effectLst>
            <a:outerShdw blurRad="190500" algn="tl" rotWithShape="0">
              <a:srgbClr val="000000">
                <a:alpha val="70000"/>
              </a:srgbClr>
            </a:outerShdw>
          </a:effectLst>
        </p:spPr>
      </p:pic>
      <p:sp>
        <p:nvSpPr>
          <p:cNvPr id="8" name="Freccia curva 7"/>
          <p:cNvSpPr/>
          <p:nvPr/>
        </p:nvSpPr>
        <p:spPr>
          <a:xfrm flipH="1" flipV="1">
            <a:off x="8094972" y="2648765"/>
            <a:ext cx="561703" cy="1000426"/>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 name="Titolo 1"/>
          <p:cNvSpPr>
            <a:spLocks noGrp="1"/>
          </p:cNvSpPr>
          <p:nvPr>
            <p:ph type="title"/>
          </p:nvPr>
        </p:nvSpPr>
        <p:spPr>
          <a:xfrm>
            <a:off x="461590" y="285815"/>
            <a:ext cx="11477367" cy="463513"/>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1 - Registrazione di un nuovo ENTE – Sezione «SOGGETTI OPERATORI»</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2" name="Segnaposto contenuto 2"/>
          <p:cNvSpPr txBox="1">
            <a:spLocks/>
          </p:cNvSpPr>
          <p:nvPr/>
        </p:nvSpPr>
        <p:spPr>
          <a:xfrm>
            <a:off x="461590" y="728336"/>
            <a:ext cx="11477368" cy="512636"/>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Se il soggetto è già censito è possibile selezionarlo e prelevare automaticamente i dati anagrafici. </a:t>
            </a:r>
            <a:endParaRPr kumimoji="0" lang="it-IT" sz="14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9" name="Segnaposto contenuto 2"/>
          <p:cNvSpPr txBox="1">
            <a:spLocks/>
          </p:cNvSpPr>
          <p:nvPr/>
        </p:nvSpPr>
        <p:spPr>
          <a:xfrm>
            <a:off x="8023671" y="1792106"/>
            <a:ext cx="3738845" cy="130379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È comunque possibile aggiungere manualmente un soggetto non censito compilando i dati obbligatori e premendo  il pulsante «</a:t>
            </a:r>
            <a:r>
              <a:rPr kumimoji="0" lang="it-IT" sz="1400" b="1" i="1"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Aggiungi</a:t>
            </a:r>
            <a:r>
              <a:rPr kumimoji="0" lang="it-IT" sz="1400" b="0" i="1"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a:t>
            </a:r>
            <a:endPar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endParaRPr>
          </a:p>
        </p:txBody>
      </p:sp>
      <p:sp>
        <p:nvSpPr>
          <p:cNvPr id="22" name="Rettangolo arrotondato 21"/>
          <p:cNvSpPr/>
          <p:nvPr/>
        </p:nvSpPr>
        <p:spPr>
          <a:xfrm flipV="1">
            <a:off x="4871339" y="2359057"/>
            <a:ext cx="1072261" cy="242083"/>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23" name="Freccia a destra 22"/>
          <p:cNvSpPr/>
          <p:nvPr/>
        </p:nvSpPr>
        <p:spPr>
          <a:xfrm rot="14950080" flipH="1">
            <a:off x="4185577" y="1509375"/>
            <a:ext cx="1125518" cy="28340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sp>
        <p:nvSpPr>
          <p:cNvPr id="24" name="Rettangolo arrotondato 23"/>
          <p:cNvSpPr/>
          <p:nvPr/>
        </p:nvSpPr>
        <p:spPr>
          <a:xfrm flipV="1">
            <a:off x="7266025" y="3401288"/>
            <a:ext cx="694047" cy="334219"/>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14" name="CasellaDiTesto 13"/>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3"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69926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a:xfrm>
            <a:off x="461590" y="70060"/>
            <a:ext cx="11477367" cy="51027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1 - Registrazione di un nuova ENTE – Sezione «SOGGETTI OPERATORI»</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2" name="Segnaposto contenuto 2"/>
          <p:cNvSpPr txBox="1">
            <a:spLocks/>
          </p:cNvSpPr>
          <p:nvPr/>
        </p:nvSpPr>
        <p:spPr>
          <a:xfrm>
            <a:off x="464518" y="580330"/>
            <a:ext cx="11477368" cy="505082"/>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Nella schermata successiva è possibile specificare il ruolo assegnato all’operatore.</a:t>
            </a:r>
          </a:p>
        </p:txBody>
      </p:sp>
      <p:sp>
        <p:nvSpPr>
          <p:cNvPr id="13" name="Segnaposto contenuto 2"/>
          <p:cNvSpPr txBox="1">
            <a:spLocks/>
          </p:cNvSpPr>
          <p:nvPr/>
        </p:nvSpPr>
        <p:spPr>
          <a:xfrm>
            <a:off x="407956" y="4273453"/>
            <a:ext cx="11588152" cy="91767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Una volta completata l’operazione di inserimento tramite il tasto “</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Aggiungi</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Successivamente sarà possibile per il soggetto selezionato accedere al sistema con le proprie credenziali di identità digitale e procedere ad operare, secondo il ruolo assegnato, per conto del profilo ente   creato.</a:t>
            </a:r>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4397" y="1233553"/>
            <a:ext cx="10058400" cy="2839269"/>
          </a:xfrm>
          <a:prstGeom prst="rect">
            <a:avLst/>
          </a:prstGeom>
        </p:spPr>
      </p:pic>
      <p:sp>
        <p:nvSpPr>
          <p:cNvPr id="5" name="Freccia curva 4"/>
          <p:cNvSpPr/>
          <p:nvPr/>
        </p:nvSpPr>
        <p:spPr>
          <a:xfrm flipV="1">
            <a:off x="3107361" y="2540000"/>
            <a:ext cx="3375152" cy="378632"/>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17" name="Rettangolo arrotondato 16"/>
          <p:cNvSpPr/>
          <p:nvPr/>
        </p:nvSpPr>
        <p:spPr>
          <a:xfrm flipV="1">
            <a:off x="1721739" y="2702668"/>
            <a:ext cx="653161" cy="301593"/>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16" name="CasellaDiTesto 15"/>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3"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4" name="Segnaposto contenuto 2">
            <a:extLst>
              <a:ext uri="{FF2B5EF4-FFF2-40B4-BE49-F238E27FC236}">
                <a16:creationId xmlns:a16="http://schemas.microsoft.com/office/drawing/2014/main" id="{84AAAF2A-751C-4975-B367-51295F106511}"/>
              </a:ext>
            </a:extLst>
          </p:cNvPr>
          <p:cNvSpPr txBox="1">
            <a:spLocks/>
          </p:cNvSpPr>
          <p:nvPr/>
        </p:nvSpPr>
        <p:spPr>
          <a:xfrm>
            <a:off x="2048319" y="5634694"/>
            <a:ext cx="8219677" cy="642976"/>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ATTENZIONE: Il rappresentante legale è un’informazione necessaria per poter procedere con la trasmissione della domanda. Non sarà possibile trasmettere una pratica se non è stato inserito il rappresentante legale.</a:t>
            </a:r>
          </a:p>
        </p:txBody>
      </p:sp>
      <p:pic>
        <p:nvPicPr>
          <p:cNvPr id="7" name="Immagine 6" descr="Immagine che contiene testo, schermata, Carattere, linea&#10;&#10;Il contenuto generato dall'IA potrebbe non essere corretto.">
            <a:extLst>
              <a:ext uri="{FF2B5EF4-FFF2-40B4-BE49-F238E27FC236}">
                <a16:creationId xmlns:a16="http://schemas.microsoft.com/office/drawing/2014/main" id="{B663F967-A40B-4283-681D-2BACF5D86F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2513" y="2362535"/>
            <a:ext cx="2863234" cy="71817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82344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4" name="Segnaposto contenuto 2"/>
          <p:cNvSpPr txBox="1">
            <a:spLocks/>
          </p:cNvSpPr>
          <p:nvPr/>
        </p:nvSpPr>
        <p:spPr>
          <a:xfrm>
            <a:off x="659899" y="4102504"/>
            <a:ext cx="10909300" cy="260667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0"/>
              </a:spcBef>
              <a:buClr>
                <a:schemeClr val="bg1"/>
              </a:buClr>
              <a:buNone/>
            </a:pPr>
            <a:r>
              <a:rPr lang="it-IT" sz="1400" b="1" i="1" dirty="0">
                <a:solidFill>
                  <a:schemeClr val="bg1"/>
                </a:solidFill>
                <a:latin typeface="Arial" panose="020B0604020202020204" pitchFamily="34" charset="0"/>
                <a:cs typeface="Arial" panose="020B0604020202020204" pitchFamily="34" charset="0"/>
              </a:rPr>
              <a:t>NOTE OPERATIVE:</a:t>
            </a:r>
          </a:p>
          <a:p>
            <a:pPr algn="just">
              <a:lnSpc>
                <a:spcPct val="100000"/>
              </a:lnSpc>
              <a:spcBef>
                <a:spcPts val="0"/>
              </a:spcBef>
              <a:buClr>
                <a:schemeClr val="bg1"/>
              </a:buClr>
              <a:buFont typeface="Arial" panose="020B0604020202020204" pitchFamily="34" charset="0"/>
              <a:buChar char="•"/>
            </a:pPr>
            <a:r>
              <a:rPr lang="it-IT" sz="1400" i="1" dirty="0">
                <a:solidFill>
                  <a:schemeClr val="bg1"/>
                </a:solidFill>
                <a:latin typeface="Arial" panose="020B0604020202020204" pitchFamily="34" charset="0"/>
                <a:cs typeface="Arial" panose="020B0604020202020204" pitchFamily="34" charset="0"/>
              </a:rPr>
              <a:t>Una volta creata la domanda essa permarrà nello stato IN BOZZA sino ad avvenuta registrazione/trasmissione.</a:t>
            </a:r>
          </a:p>
          <a:p>
            <a:pPr algn="just">
              <a:lnSpc>
                <a:spcPct val="100000"/>
              </a:lnSpc>
              <a:spcBef>
                <a:spcPts val="0"/>
              </a:spcBef>
              <a:buClr>
                <a:schemeClr val="bg1"/>
              </a:buClr>
              <a:buFont typeface="Arial" panose="020B0604020202020204" pitchFamily="34" charset="0"/>
              <a:buChar char="•"/>
            </a:pPr>
            <a:r>
              <a:rPr lang="it-IT" sz="1400" i="1" dirty="0">
                <a:solidFill>
                  <a:schemeClr val="bg1"/>
                </a:solidFill>
                <a:latin typeface="Arial" panose="020B0604020202020204" pitchFamily="34" charset="0"/>
                <a:cs typeface="Arial" panose="020B0604020202020204" pitchFamily="34" charset="0"/>
              </a:rPr>
              <a:t>La compilazione delle domanda può essere interrotta in qualsiasi momento e ripresa successivamente tramite il menu </a:t>
            </a:r>
            <a:r>
              <a:rPr lang="it-IT" sz="1400" b="1" i="1" dirty="0">
                <a:solidFill>
                  <a:schemeClr val="bg1"/>
                </a:solidFill>
                <a:latin typeface="Arial" panose="020B0604020202020204" pitchFamily="34" charset="0"/>
                <a:cs typeface="Arial" panose="020B0604020202020204" pitchFamily="34" charset="0"/>
              </a:rPr>
              <a:t>Elenco domande </a:t>
            </a:r>
            <a:r>
              <a:rPr lang="it-IT" sz="1400" i="1" dirty="0">
                <a:solidFill>
                  <a:schemeClr val="bg1"/>
                </a:solidFill>
                <a:latin typeface="Arial" panose="020B0604020202020204" pitchFamily="34" charset="0"/>
                <a:cs typeface="Arial" panose="020B0604020202020204" pitchFamily="34" charset="0"/>
              </a:rPr>
              <a:t>posto a sinistra dello schermo che consente di accedere a tutte le domande associate al richiedente (sia quelle in bozza che quella già trasmesse).</a:t>
            </a:r>
          </a:p>
          <a:p>
            <a:pPr algn="just">
              <a:lnSpc>
                <a:spcPct val="100000"/>
              </a:lnSpc>
              <a:spcBef>
                <a:spcPts val="0"/>
              </a:spcBef>
              <a:buClr>
                <a:schemeClr val="bg1"/>
              </a:buClr>
              <a:buFont typeface="Arial" panose="020B0604020202020204" pitchFamily="34" charset="0"/>
              <a:buChar char="•"/>
            </a:pPr>
            <a:r>
              <a:rPr lang="it-IT" sz="1400" i="1" dirty="0">
                <a:solidFill>
                  <a:schemeClr val="bg1"/>
                </a:solidFill>
                <a:latin typeface="Arial" panose="020B0604020202020204" pitchFamily="34" charset="0"/>
                <a:cs typeface="Arial" panose="020B0604020202020204" pitchFamily="34" charset="0"/>
              </a:rPr>
              <a:t>Una domanda nello stato BOZZA può essere modificata sino ad avvenuta trasmissione ed eventualmente cancellata.</a:t>
            </a:r>
          </a:p>
          <a:p>
            <a:pPr algn="just">
              <a:lnSpc>
                <a:spcPct val="100000"/>
              </a:lnSpc>
              <a:spcBef>
                <a:spcPts val="0"/>
              </a:spcBef>
              <a:buClr>
                <a:schemeClr val="bg1"/>
              </a:buClr>
              <a:buFont typeface="Arial" panose="020B0604020202020204" pitchFamily="34" charset="0"/>
              <a:buChar char="•"/>
            </a:pPr>
            <a:r>
              <a:rPr lang="it-IT" sz="1400" i="1" dirty="0">
                <a:solidFill>
                  <a:schemeClr val="bg1"/>
                </a:solidFill>
                <a:latin typeface="Arial" panose="020B0604020202020204" pitchFamily="34" charset="0"/>
                <a:cs typeface="Arial" panose="020B0604020202020204" pitchFamily="34" charset="0"/>
              </a:rPr>
              <a:t>In caso qualche dato obbligatorio non sia stato inserito viene mostrato un messaggio di errore in fase di verifica della domanda. La domanda comunque permane nello stato BOZZA ed è possibile modificarne i valori successivamente rientrando nel sistema ed editando la domanda. </a:t>
            </a:r>
            <a:r>
              <a:rPr lang="it-IT" sz="1400" b="1" i="1" dirty="0">
                <a:solidFill>
                  <a:schemeClr val="bg1"/>
                </a:solidFill>
                <a:latin typeface="Arial" panose="020B0604020202020204" pitchFamily="34" charset="0"/>
                <a:cs typeface="Arial" panose="020B0604020202020204" pitchFamily="34" charset="0"/>
              </a:rPr>
              <a:t>Il sistema verifica se tutti i dati obbligatori sono stati compilati e non consente la trasmissione in caso negativo.</a:t>
            </a:r>
            <a:endParaRPr lang="it-IT" sz="1600"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Titolo 3"/>
          <p:cNvSpPr>
            <a:spLocks noGrp="1"/>
          </p:cNvSpPr>
          <p:nvPr>
            <p:ph type="title"/>
          </p:nvPr>
        </p:nvSpPr>
        <p:spPr>
          <a:xfrm>
            <a:off x="461590" y="172423"/>
            <a:ext cx="11324010" cy="374557"/>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15</a:t>
            </a:fld>
            <a:endParaRPr lang="it-IT"/>
          </a:p>
        </p:txBody>
      </p:sp>
      <p:sp>
        <p:nvSpPr>
          <p:cNvPr id="12" name="Segnaposto contenuto 2"/>
          <p:cNvSpPr txBox="1">
            <a:spLocks/>
          </p:cNvSpPr>
          <p:nvPr/>
        </p:nvSpPr>
        <p:spPr>
          <a:xfrm>
            <a:off x="461590" y="539645"/>
            <a:ext cx="11324010" cy="266002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i="1" dirty="0">
                <a:solidFill>
                  <a:schemeClr val="bg1"/>
                </a:solidFill>
                <a:latin typeface="Arial" panose="020B0604020202020204" pitchFamily="34" charset="0"/>
                <a:cs typeface="Arial" panose="020B0604020202020204" pitchFamily="34" charset="0"/>
              </a:rPr>
              <a:t>La procedura avviene attraverso le fasi seguenti:</a:t>
            </a:r>
          </a:p>
          <a:p>
            <a:pPr marL="342900" indent="-342900" algn="just">
              <a:lnSpc>
                <a:spcPct val="100000"/>
              </a:lnSpc>
              <a:spcBef>
                <a:spcPts val="0"/>
              </a:spcBef>
              <a:buClr>
                <a:schemeClr val="bg1"/>
              </a:buClr>
              <a:buFont typeface="+mj-lt"/>
              <a:buAutoNum type="arabicPeriod"/>
            </a:pPr>
            <a:r>
              <a:rPr lang="it-IT" sz="1400" i="1" dirty="0">
                <a:solidFill>
                  <a:schemeClr val="bg1"/>
                </a:solidFill>
                <a:latin typeface="Arial" panose="020B0604020202020204" pitchFamily="34" charset="0"/>
                <a:cs typeface="Arial" panose="020B0604020202020204" pitchFamily="34" charset="0"/>
              </a:rPr>
              <a:t>Creazione e compilazione della domanda;</a:t>
            </a:r>
          </a:p>
          <a:p>
            <a:pPr marL="342900" indent="-342900" algn="just">
              <a:lnSpc>
                <a:spcPct val="100000"/>
              </a:lnSpc>
              <a:spcBef>
                <a:spcPts val="0"/>
              </a:spcBef>
              <a:buClr>
                <a:schemeClr val="bg1"/>
              </a:buClr>
              <a:buFont typeface="+mj-lt"/>
              <a:buAutoNum type="arabicPeriod"/>
            </a:pPr>
            <a:r>
              <a:rPr lang="it-IT" sz="1400" i="1" dirty="0">
                <a:solidFill>
                  <a:schemeClr val="bg1"/>
                </a:solidFill>
                <a:latin typeface="Arial" panose="020B0604020202020204" pitchFamily="34" charset="0"/>
                <a:cs typeface="Arial" panose="020B0604020202020204" pitchFamily="34" charset="0"/>
              </a:rPr>
              <a:t>Stampa in pdf e firma digitale. </a:t>
            </a:r>
          </a:p>
          <a:p>
            <a:pPr marL="0" indent="0" algn="just">
              <a:lnSpc>
                <a:spcPct val="100000"/>
              </a:lnSpc>
              <a:spcBef>
                <a:spcPts val="0"/>
              </a:spcBef>
              <a:buClr>
                <a:schemeClr val="bg1"/>
              </a:buClr>
              <a:buNone/>
            </a:pPr>
            <a:r>
              <a:rPr lang="it-IT" sz="1400" i="1" dirty="0">
                <a:solidFill>
                  <a:schemeClr val="bg1"/>
                </a:solidFill>
                <a:latin typeface="Arial" panose="020B0604020202020204" pitchFamily="34" charset="0"/>
                <a:cs typeface="Arial" panose="020B0604020202020204" pitchFamily="34" charset="0"/>
              </a:rPr>
              <a:t>Per procedere con la compilazione di una domanda selezionare dal menu a sinistra la voce “</a:t>
            </a:r>
            <a:r>
              <a:rPr lang="it-IT" sz="1400" b="1" i="1" dirty="0">
                <a:solidFill>
                  <a:schemeClr val="bg1"/>
                </a:solidFill>
                <a:latin typeface="Arial" panose="020B0604020202020204" pitchFamily="34" charset="0"/>
                <a:cs typeface="Arial" panose="020B0604020202020204" pitchFamily="34" charset="0"/>
              </a:rPr>
              <a:t>Elenco bandi</a:t>
            </a:r>
            <a:r>
              <a:rPr lang="it-IT" sz="1400" i="1" dirty="0">
                <a:solidFill>
                  <a:schemeClr val="bg1"/>
                </a:solidFill>
                <a:latin typeface="Arial" panose="020B0604020202020204" pitchFamily="34" charset="0"/>
                <a:cs typeface="Arial" panose="020B0604020202020204" pitchFamily="34" charset="0"/>
              </a:rPr>
              <a:t>”. Saranno visualizzati solo i bandi aperti per cui il profilo selezionato può presentare domanda.</a:t>
            </a:r>
          </a:p>
          <a:p>
            <a:pPr marL="0" indent="0" algn="just">
              <a:lnSpc>
                <a:spcPct val="100000"/>
              </a:lnSpc>
              <a:spcBef>
                <a:spcPts val="0"/>
              </a:spcBef>
              <a:buClr>
                <a:schemeClr val="bg1"/>
              </a:buClr>
              <a:buNone/>
            </a:pPr>
            <a:r>
              <a:rPr lang="it-IT" sz="1400" i="1" dirty="0">
                <a:solidFill>
                  <a:schemeClr val="bg1"/>
                </a:solidFill>
                <a:latin typeface="Arial" panose="020B0604020202020204" pitchFamily="34" charset="0"/>
                <a:cs typeface="Arial" panose="020B0604020202020204" pitchFamily="34" charset="0"/>
              </a:rPr>
              <a:t>Individuato l’ACRONIMO:</a:t>
            </a:r>
          </a:p>
          <a:p>
            <a:pPr marL="0" indent="0" algn="just">
              <a:lnSpc>
                <a:spcPct val="100000"/>
              </a:lnSpc>
              <a:spcBef>
                <a:spcPts val="0"/>
              </a:spcBef>
              <a:buClr>
                <a:schemeClr val="bg1"/>
              </a:buClr>
              <a:buNone/>
            </a:pPr>
            <a:r>
              <a:rPr lang="it-IT" sz="1400" b="1" i="1" dirty="0">
                <a:solidFill>
                  <a:srgbClr val="004474"/>
                </a:solidFill>
                <a:latin typeface="Arial" panose="020B0604020202020204" pitchFamily="34" charset="0"/>
                <a:cs typeface="Arial" panose="020B0604020202020204" pitchFamily="34" charset="0"/>
              </a:rPr>
              <a:t>TERZO_SETTORE_A</a:t>
            </a:r>
          </a:p>
          <a:p>
            <a:pPr marL="0" indent="0" algn="just">
              <a:lnSpc>
                <a:spcPct val="100000"/>
              </a:lnSpc>
              <a:spcBef>
                <a:spcPts val="0"/>
              </a:spcBef>
              <a:buClr>
                <a:schemeClr val="bg1"/>
              </a:buClr>
              <a:buNone/>
            </a:pPr>
            <a:r>
              <a:rPr lang="it-IT" sz="1400" b="1" i="1" dirty="0">
                <a:solidFill>
                  <a:srgbClr val="004474"/>
                </a:solidFill>
                <a:latin typeface="Arial" panose="020B0604020202020204" pitchFamily="34" charset="0"/>
                <a:cs typeface="Arial" panose="020B0604020202020204" pitchFamily="34" charset="0"/>
              </a:rPr>
              <a:t>TERZO_SETTORE_B</a:t>
            </a:r>
          </a:p>
          <a:p>
            <a:pPr marL="0" indent="0" algn="just">
              <a:lnSpc>
                <a:spcPct val="100000"/>
              </a:lnSpc>
              <a:spcBef>
                <a:spcPts val="0"/>
              </a:spcBef>
              <a:buClr>
                <a:schemeClr val="bg1"/>
              </a:buClr>
              <a:buNone/>
            </a:pPr>
            <a:r>
              <a:rPr lang="it-IT" sz="1400" i="1" dirty="0">
                <a:solidFill>
                  <a:schemeClr val="bg1"/>
                </a:solidFill>
                <a:latin typeface="Arial" panose="020B0604020202020204" pitchFamily="34" charset="0"/>
                <a:cs typeface="Arial" panose="020B0604020202020204" pitchFamily="34" charset="0"/>
              </a:rPr>
              <a:t>specifico della linea di interesse e premere il pulsante «Compila domanda»          posto nella colonna AZIONI a destra.</a:t>
            </a:r>
          </a:p>
          <a:p>
            <a:pPr marL="0" indent="0" algn="just">
              <a:lnSpc>
                <a:spcPct val="100000"/>
              </a:lnSpc>
              <a:spcBef>
                <a:spcPts val="0"/>
              </a:spcBef>
              <a:buClr>
                <a:schemeClr val="bg1"/>
              </a:buClr>
              <a:buNone/>
            </a:pPr>
            <a:endParaRPr lang="it-IT" sz="800" i="1"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600"/>
              </a:spcBef>
              <a:spcAft>
                <a:spcPts val="600"/>
              </a:spcAft>
              <a:buClr>
                <a:schemeClr val="bg1"/>
              </a:buClr>
              <a:buNone/>
            </a:pPr>
            <a:r>
              <a:rPr lang="it-IT" sz="1400" i="1" dirty="0">
                <a:solidFill>
                  <a:schemeClr val="bg1"/>
                </a:solidFill>
                <a:latin typeface="Arial" panose="020B0604020202020204" pitchFamily="34" charset="0"/>
                <a:cs typeface="Arial" panose="020B0604020202020204" pitchFamily="34" charset="0"/>
              </a:rPr>
              <a:t>Una volta confermato il sistema genera una domanda “IN BOZZA”, che è disponibile da questo momento anche accedendo al menu “Elenco domande” e selezionando il pulsante</a:t>
            </a:r>
          </a:p>
        </p:txBody>
      </p:sp>
      <p:pic>
        <p:nvPicPr>
          <p:cNvPr id="11" name="Immagin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5948" y="2891976"/>
            <a:ext cx="265748" cy="291465"/>
          </a:xfrm>
          <a:prstGeom prst="rect">
            <a:avLst/>
          </a:prstGeom>
          <a:ln w="6350">
            <a:solidFill>
              <a:schemeClr val="tx1"/>
            </a:solidFill>
          </a:ln>
        </p:spPr>
      </p:pic>
      <p:pic>
        <p:nvPicPr>
          <p:cNvPr id="2" name="Immagine 1">
            <a:extLst>
              <a:ext uri="{FF2B5EF4-FFF2-40B4-BE49-F238E27FC236}">
                <a16:creationId xmlns:a16="http://schemas.microsoft.com/office/drawing/2014/main" id="{B774DEB7-5B46-4772-AD78-F34DDBC462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0099" y="2257794"/>
            <a:ext cx="297143" cy="320000"/>
          </a:xfrm>
          <a:prstGeom prst="rect">
            <a:avLst/>
          </a:prstGeom>
          <a:ln w="6350">
            <a:solidFill>
              <a:schemeClr val="tx1"/>
            </a:solidFill>
          </a:ln>
        </p:spPr>
      </p:pic>
      <p:sp>
        <p:nvSpPr>
          <p:cNvPr id="13" name="CasellaDiTesto 12"/>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4"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pic>
        <p:nvPicPr>
          <p:cNvPr id="7" name="Immagine 6">
            <a:extLst>
              <a:ext uri="{FF2B5EF4-FFF2-40B4-BE49-F238E27FC236}">
                <a16:creationId xmlns:a16="http://schemas.microsoft.com/office/drawing/2014/main" id="{CA60BAEB-7978-657F-DE44-2EB7E5651C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8092" y="3225935"/>
            <a:ext cx="9579170" cy="81541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430149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90165" y="386594"/>
            <a:ext cx="11477367" cy="478463"/>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struttura</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16</a:t>
            </a:fld>
            <a:endParaRPr lang="it-IT"/>
          </a:p>
        </p:txBody>
      </p:sp>
      <p:sp>
        <p:nvSpPr>
          <p:cNvPr id="12" name="Segnaposto contenuto 2"/>
          <p:cNvSpPr txBox="1">
            <a:spLocks/>
          </p:cNvSpPr>
          <p:nvPr/>
        </p:nvSpPr>
        <p:spPr>
          <a:xfrm>
            <a:off x="490165" y="865056"/>
            <a:ext cx="11477368" cy="470000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buClr>
                <a:schemeClr val="bg1"/>
              </a:buClr>
              <a:buNone/>
            </a:pPr>
            <a:r>
              <a:rPr lang="it-IT" sz="1600" dirty="0">
                <a:solidFill>
                  <a:schemeClr val="bg1"/>
                </a:solidFill>
                <a:latin typeface="Arial" panose="020B0604020202020204" pitchFamily="34" charset="0"/>
                <a:cs typeface="Arial" panose="020B0604020202020204" pitchFamily="34" charset="0"/>
              </a:rPr>
              <a:t>La procedura di compilazione della domanda è articolata in diverse sezioni elencate di seguito:</a:t>
            </a:r>
          </a:p>
          <a:p>
            <a:pPr algn="just">
              <a:lnSpc>
                <a:spcPct val="100000"/>
              </a:lnSpc>
              <a:buClr>
                <a:schemeClr val="bg1"/>
              </a:buClr>
            </a:pPr>
            <a:r>
              <a:rPr lang="it-IT" sz="1600" b="1" dirty="0">
                <a:solidFill>
                  <a:schemeClr val="bg1"/>
                </a:solidFill>
                <a:latin typeface="Arial" panose="020B0604020202020204" pitchFamily="34" charset="0"/>
                <a:cs typeface="Arial" panose="020B0604020202020204" pitchFamily="34" charset="0"/>
              </a:rPr>
              <a:t>DATI</a:t>
            </a:r>
            <a:r>
              <a:rPr lang="it-IT" sz="1600" dirty="0">
                <a:solidFill>
                  <a:schemeClr val="bg1"/>
                </a:solidFill>
                <a:latin typeface="Arial" panose="020B0604020202020204" pitchFamily="34" charset="0"/>
                <a:cs typeface="Arial" panose="020B0604020202020204" pitchFamily="34" charset="0"/>
              </a:rPr>
              <a:t> </a:t>
            </a:r>
            <a:r>
              <a:rPr lang="it-IT" sz="1600" b="1" dirty="0">
                <a:solidFill>
                  <a:schemeClr val="bg1"/>
                </a:solidFill>
                <a:latin typeface="Arial" panose="020B0604020202020204" pitchFamily="34" charset="0"/>
                <a:cs typeface="Arial" panose="020B0604020202020204" pitchFamily="34" charset="0"/>
              </a:rPr>
              <a:t>ANAGRAFICI</a:t>
            </a:r>
            <a:r>
              <a:rPr lang="it-IT" sz="1600" dirty="0">
                <a:solidFill>
                  <a:schemeClr val="bg1"/>
                </a:solidFill>
                <a:latin typeface="Arial" panose="020B0604020202020204" pitchFamily="34" charset="0"/>
                <a:cs typeface="Arial" panose="020B0604020202020204" pitchFamily="34" charset="0"/>
              </a:rPr>
              <a:t>:  riepilogo in sola lettura di tutti dati anagrafici dei soggetti coinvolti e del bando.</a:t>
            </a:r>
          </a:p>
          <a:p>
            <a:pPr algn="just">
              <a:lnSpc>
                <a:spcPct val="100000"/>
              </a:lnSpc>
              <a:buClr>
                <a:schemeClr val="bg1"/>
              </a:buClr>
            </a:pPr>
            <a:r>
              <a:rPr lang="it-IT" sz="1600" b="1" dirty="0">
                <a:solidFill>
                  <a:schemeClr val="bg1"/>
                </a:solidFill>
                <a:latin typeface="Arial" panose="020B0604020202020204" pitchFamily="34" charset="0"/>
                <a:cs typeface="Arial" panose="020B0604020202020204" pitchFamily="34" charset="0"/>
              </a:rPr>
              <a:t>DATI</a:t>
            </a:r>
            <a:r>
              <a:rPr lang="it-IT" sz="1600" dirty="0">
                <a:solidFill>
                  <a:schemeClr val="bg1"/>
                </a:solidFill>
                <a:latin typeface="Arial" panose="020B0604020202020204" pitchFamily="34" charset="0"/>
                <a:cs typeface="Arial" panose="020B0604020202020204" pitchFamily="34" charset="0"/>
              </a:rPr>
              <a:t> </a:t>
            </a:r>
            <a:r>
              <a:rPr lang="it-IT" sz="1600" b="1" dirty="0">
                <a:solidFill>
                  <a:schemeClr val="bg1"/>
                </a:solidFill>
                <a:latin typeface="Arial" panose="020B0604020202020204" pitchFamily="34" charset="0"/>
                <a:cs typeface="Arial" panose="020B0604020202020204" pitchFamily="34" charset="0"/>
              </a:rPr>
              <a:t>AGGIUNTIVI</a:t>
            </a:r>
            <a:r>
              <a:rPr lang="it-IT" sz="1600" dirty="0">
                <a:solidFill>
                  <a:schemeClr val="bg1"/>
                </a:solidFill>
                <a:latin typeface="Arial" panose="020B0604020202020204" pitchFamily="34" charset="0"/>
                <a:cs typeface="Arial" panose="020B0604020202020204" pitchFamily="34" charset="0"/>
              </a:rPr>
              <a:t>:  sezione per l’inserimento delle informazioni funzionali alla valutazione.</a:t>
            </a:r>
          </a:p>
          <a:p>
            <a:pPr algn="just">
              <a:lnSpc>
                <a:spcPct val="100000"/>
              </a:lnSpc>
              <a:buClr>
                <a:schemeClr val="bg1"/>
              </a:buClr>
            </a:pPr>
            <a:r>
              <a:rPr lang="it-IT" sz="1600" b="1" dirty="0">
                <a:solidFill>
                  <a:schemeClr val="bg1"/>
                </a:solidFill>
                <a:latin typeface="Arial" panose="020B0604020202020204" pitchFamily="34" charset="0"/>
                <a:cs typeface="Arial" panose="020B0604020202020204" pitchFamily="34" charset="0"/>
              </a:rPr>
              <a:t>PIANO</a:t>
            </a:r>
            <a:r>
              <a:rPr lang="it-IT" sz="1600" dirty="0">
                <a:solidFill>
                  <a:schemeClr val="bg1"/>
                </a:solidFill>
                <a:latin typeface="Arial" panose="020B0604020202020204" pitchFamily="34" charset="0"/>
                <a:cs typeface="Arial" panose="020B0604020202020204" pitchFamily="34" charset="0"/>
              </a:rPr>
              <a:t>: sezione per il caricamento delle spese previste e per il calcolo dell’aiuto.</a:t>
            </a:r>
          </a:p>
          <a:p>
            <a:pPr algn="just">
              <a:lnSpc>
                <a:spcPct val="100000"/>
              </a:lnSpc>
              <a:buClr>
                <a:schemeClr val="bg1"/>
              </a:buClr>
            </a:pPr>
            <a:r>
              <a:rPr lang="it-IT" sz="1600" b="1" dirty="0">
                <a:solidFill>
                  <a:schemeClr val="bg1"/>
                </a:solidFill>
                <a:latin typeface="Arial" panose="020B0604020202020204" pitchFamily="34" charset="0"/>
                <a:cs typeface="Arial" panose="020B0604020202020204" pitchFamily="34" charset="0"/>
              </a:rPr>
              <a:t>QUADRO ECONOMICO: </a:t>
            </a:r>
            <a:r>
              <a:rPr lang="it-IT" sz="1600" dirty="0">
                <a:solidFill>
                  <a:schemeClr val="bg1"/>
                </a:solidFill>
                <a:latin typeface="Arial" panose="020B0604020202020204" pitchFamily="34" charset="0"/>
                <a:cs typeface="Arial" panose="020B0604020202020204" pitchFamily="34" charset="0"/>
              </a:rPr>
              <a:t>sezione che riporta l’importo  del piano ed eventuali fonti di finanziamento a copertura del progetto.</a:t>
            </a:r>
          </a:p>
          <a:p>
            <a:pPr algn="just">
              <a:lnSpc>
                <a:spcPct val="100000"/>
              </a:lnSpc>
              <a:buClr>
                <a:schemeClr val="bg1"/>
              </a:buClr>
            </a:pPr>
            <a:r>
              <a:rPr lang="it-IT" sz="1600" b="1" dirty="0">
                <a:solidFill>
                  <a:schemeClr val="bg1"/>
                </a:solidFill>
                <a:latin typeface="Arial" panose="020B0604020202020204" pitchFamily="34" charset="0"/>
                <a:cs typeface="Arial" panose="020B0604020202020204" pitchFamily="34" charset="0"/>
              </a:rPr>
              <a:t>FIRMATARIO</a:t>
            </a:r>
            <a:r>
              <a:rPr lang="it-IT" sz="1600" dirty="0">
                <a:solidFill>
                  <a:schemeClr val="bg1"/>
                </a:solidFill>
                <a:latin typeface="Arial" panose="020B0604020202020204" pitchFamily="34" charset="0"/>
                <a:cs typeface="Arial" panose="020B0604020202020204" pitchFamily="34" charset="0"/>
              </a:rPr>
              <a:t>:  la sezione consente di specificare il firmatario della domanda.</a:t>
            </a:r>
          </a:p>
          <a:p>
            <a:pPr algn="just">
              <a:lnSpc>
                <a:spcPct val="100000"/>
              </a:lnSpc>
              <a:buClr>
                <a:schemeClr val="bg1"/>
              </a:buClr>
            </a:pPr>
            <a:r>
              <a:rPr lang="it-IT" sz="1600" b="1" dirty="0">
                <a:solidFill>
                  <a:schemeClr val="bg1"/>
                </a:solidFill>
                <a:latin typeface="Arial" panose="020B0604020202020204" pitchFamily="34" charset="0"/>
                <a:cs typeface="Arial" panose="020B0604020202020204" pitchFamily="34" charset="0"/>
              </a:rPr>
              <a:t>DOCUMENTI</a:t>
            </a:r>
            <a:r>
              <a:rPr lang="it-IT" sz="1600" dirty="0">
                <a:solidFill>
                  <a:schemeClr val="bg1"/>
                </a:solidFill>
                <a:latin typeface="Arial" panose="020B0604020202020204" pitchFamily="34" charset="0"/>
                <a:cs typeface="Arial" panose="020B0604020202020204" pitchFamily="34" charset="0"/>
              </a:rPr>
              <a:t>:  sezione per il caricamento dei documenti allegati alla domanda.</a:t>
            </a:r>
          </a:p>
          <a:p>
            <a:pPr algn="just">
              <a:lnSpc>
                <a:spcPct val="100000"/>
              </a:lnSpc>
              <a:buClr>
                <a:schemeClr val="bg1"/>
              </a:buClr>
            </a:pPr>
            <a:r>
              <a:rPr lang="it-IT" sz="1600" b="1" dirty="0">
                <a:solidFill>
                  <a:schemeClr val="bg1"/>
                </a:solidFill>
                <a:latin typeface="Arial" panose="020B0604020202020204" pitchFamily="34" charset="0"/>
                <a:cs typeface="Arial" panose="020B0604020202020204" pitchFamily="34" charset="0"/>
              </a:rPr>
              <a:t>PRIVACY</a:t>
            </a:r>
            <a:r>
              <a:rPr lang="it-IT" sz="1600" dirty="0">
                <a:solidFill>
                  <a:schemeClr val="bg1"/>
                </a:solidFill>
                <a:latin typeface="Arial" panose="020B0604020202020204" pitchFamily="34" charset="0"/>
                <a:cs typeface="Arial" panose="020B0604020202020204" pitchFamily="34" charset="0"/>
              </a:rPr>
              <a:t>:  sezione per la lettura e accettazione delle clausole di riservatezza previste dal bando.</a:t>
            </a:r>
          </a:p>
          <a:p>
            <a:pPr algn="just">
              <a:lnSpc>
                <a:spcPct val="100000"/>
              </a:lnSpc>
              <a:buClr>
                <a:schemeClr val="bg1"/>
              </a:buClr>
            </a:pPr>
            <a:r>
              <a:rPr lang="it-IT" sz="1600" b="1" dirty="0">
                <a:solidFill>
                  <a:schemeClr val="bg1"/>
                </a:solidFill>
                <a:latin typeface="Arial" panose="020B0604020202020204" pitchFamily="34" charset="0"/>
                <a:cs typeface="Arial" panose="020B0604020202020204" pitchFamily="34" charset="0"/>
              </a:rPr>
              <a:t>RIEPILOGO</a:t>
            </a:r>
            <a:r>
              <a:rPr lang="it-IT" sz="1600" dirty="0">
                <a:solidFill>
                  <a:schemeClr val="bg1"/>
                </a:solidFill>
                <a:latin typeface="Arial" panose="020B0604020202020204" pitchFamily="34" charset="0"/>
                <a:cs typeface="Arial" panose="020B0604020202020204" pitchFamily="34" charset="0"/>
              </a:rPr>
              <a:t>:  sezione di riepilogo e verifica dello stato di compilazione di tutte le sezioni che compongono il modulo di domanda.</a:t>
            </a:r>
            <a:endParaRPr lang="it-IT" sz="1600"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endParaRPr lang="it-IT" sz="1600"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 name="CasellaDiTesto 7"/>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2"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6200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1B06EC47-D80F-8E94-D7E6-C2500795E8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5587" y="1605309"/>
            <a:ext cx="9176342" cy="4928433"/>
          </a:xfrm>
          <a:prstGeom prst="rect">
            <a:avLst/>
          </a:prstGeom>
          <a:ln>
            <a:noFill/>
          </a:ln>
          <a:effectLst>
            <a:outerShdw blurRad="190500" algn="tl" rotWithShape="0">
              <a:srgbClr val="000000">
                <a:alpha val="70000"/>
              </a:srgbClr>
            </a:outerShdw>
          </a:effectLst>
        </p:spPr>
      </p:pic>
      <p:sp>
        <p:nvSpPr>
          <p:cNvPr id="4" name="Titolo 3"/>
          <p:cNvSpPr>
            <a:spLocks noGrp="1"/>
          </p:cNvSpPr>
          <p:nvPr>
            <p:ph type="title"/>
          </p:nvPr>
        </p:nvSpPr>
        <p:spPr>
          <a:xfrm>
            <a:off x="461590" y="214756"/>
            <a:ext cx="11477367" cy="39984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«DATI ANAGRAFICI»</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17</a:t>
            </a:fld>
            <a:endParaRPr lang="it-IT"/>
          </a:p>
        </p:txBody>
      </p:sp>
      <p:sp>
        <p:nvSpPr>
          <p:cNvPr id="12" name="Segnaposto contenuto 2"/>
          <p:cNvSpPr txBox="1">
            <a:spLocks/>
          </p:cNvSpPr>
          <p:nvPr/>
        </p:nvSpPr>
        <p:spPr>
          <a:xfrm>
            <a:off x="461590" y="614596"/>
            <a:ext cx="11477368" cy="81981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buClr>
                <a:schemeClr val="bg1"/>
              </a:buClr>
              <a:buNone/>
            </a:pPr>
            <a:r>
              <a:rPr lang="it-IT" sz="1400" dirty="0">
                <a:solidFill>
                  <a:schemeClr val="bg1"/>
                </a:solidFill>
                <a:latin typeface="Arial" panose="020B0604020202020204" pitchFamily="34" charset="0"/>
                <a:cs typeface="Arial" panose="020B0604020202020204" pitchFamily="34" charset="0"/>
              </a:rPr>
              <a:t>La sezione riepiloga i dati identificativi del bando, della domanda e del firmatario. Le informazioni di questa sezione sono in sola lettura e derivano dalle informazioni compilate nel profilo e nelle schede successive. Nel campo «Dati domanda/Numero» è riportato il Codice attribuito dal sistema alla domanda.</a:t>
            </a:r>
          </a:p>
        </p:txBody>
      </p:sp>
      <p:sp>
        <p:nvSpPr>
          <p:cNvPr id="8" name="CasellaDiTesto 7"/>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3"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2332805"/>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4CF3CCD2-7EDA-F54A-F31E-8DF4340F7A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7857" y="1138329"/>
            <a:ext cx="7338696" cy="5509737"/>
          </a:xfrm>
          <a:prstGeom prst="rect">
            <a:avLst/>
          </a:prstGeom>
          <a:ln>
            <a:noFill/>
          </a:ln>
          <a:effectLst>
            <a:outerShdw blurRad="190500" algn="tl" rotWithShape="0">
              <a:srgbClr val="000000">
                <a:alpha val="70000"/>
              </a:srgbClr>
            </a:outerShdw>
          </a:effectLst>
        </p:spPr>
      </p:pic>
      <p:sp>
        <p:nvSpPr>
          <p:cNvPr id="4" name="Titolo 3"/>
          <p:cNvSpPr>
            <a:spLocks noGrp="1"/>
          </p:cNvSpPr>
          <p:nvPr>
            <p:ph type="title"/>
          </p:nvPr>
        </p:nvSpPr>
        <p:spPr>
          <a:xfrm>
            <a:off x="446600" y="24907"/>
            <a:ext cx="11482833" cy="43514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«DATI AGGIUNTIVI»</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18</a:t>
            </a:fld>
            <a:endParaRPr lang="it-IT"/>
          </a:p>
        </p:txBody>
      </p:sp>
      <p:sp>
        <p:nvSpPr>
          <p:cNvPr id="8" name="CasellaDiTesto 7"/>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3"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
        <p:nvSpPr>
          <p:cNvPr id="2" name="Segnaposto contenuto 2">
            <a:extLst>
              <a:ext uri="{FF2B5EF4-FFF2-40B4-BE49-F238E27FC236}">
                <a16:creationId xmlns:a16="http://schemas.microsoft.com/office/drawing/2014/main" id="{B5DDC139-5497-5ECE-1F10-13C542B99D6E}"/>
              </a:ext>
            </a:extLst>
          </p:cNvPr>
          <p:cNvSpPr txBox="1">
            <a:spLocks/>
          </p:cNvSpPr>
          <p:nvPr/>
        </p:nvSpPr>
        <p:spPr>
          <a:xfrm>
            <a:off x="2720093" y="5870065"/>
            <a:ext cx="7278328" cy="663677"/>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b="1" dirty="0">
                <a:solidFill>
                  <a:srgbClr val="004474"/>
                </a:solidFill>
                <a:latin typeface="Arial" panose="020B0604020202020204" pitchFamily="34" charset="0"/>
                <a:cs typeface="Arial" panose="020B0604020202020204" pitchFamily="34" charset="0"/>
              </a:rPr>
              <a:t>Eventuali errori o incoerenze nella compilazione dei DATI AGGIUNTIVI sono evidenziati nella sezione RIEPILOGO e non permettono la trasmissione della domanda</a:t>
            </a:r>
          </a:p>
        </p:txBody>
      </p:sp>
      <p:sp>
        <p:nvSpPr>
          <p:cNvPr id="9" name="Segnaposto contenuto 2">
            <a:extLst>
              <a:ext uri="{FF2B5EF4-FFF2-40B4-BE49-F238E27FC236}">
                <a16:creationId xmlns:a16="http://schemas.microsoft.com/office/drawing/2014/main" id="{1B2ED5D3-7602-71D0-E7A9-563B389FCA2D}"/>
              </a:ext>
            </a:extLst>
          </p:cNvPr>
          <p:cNvSpPr txBox="1">
            <a:spLocks/>
          </p:cNvSpPr>
          <p:nvPr/>
        </p:nvSpPr>
        <p:spPr>
          <a:xfrm>
            <a:off x="8335918" y="1474511"/>
            <a:ext cx="3325006" cy="1353124"/>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dirty="0">
                <a:solidFill>
                  <a:schemeClr val="bg1"/>
                </a:solidFill>
                <a:latin typeface="Arial" panose="020B0604020202020204" pitchFamily="34" charset="0"/>
                <a:cs typeface="Arial" panose="020B0604020202020204" pitchFamily="34" charset="0"/>
              </a:rPr>
              <a:t>Le schede consentono di inserire i dati richiesti per la corretta compilazione della domanda:</a:t>
            </a:r>
          </a:p>
          <a:p>
            <a:pPr marL="0" indent="0" algn="just">
              <a:lnSpc>
                <a:spcPct val="100000"/>
              </a:lnSpc>
              <a:spcBef>
                <a:spcPts val="600"/>
              </a:spcBef>
              <a:buClr>
                <a:schemeClr val="bg1"/>
              </a:buClr>
              <a:buNone/>
            </a:pPr>
            <a:r>
              <a:rPr lang="it-IT" sz="1400" dirty="0">
                <a:solidFill>
                  <a:schemeClr val="bg1"/>
                </a:solidFill>
                <a:latin typeface="Arial" panose="020B0604020202020204" pitchFamily="34" charset="0"/>
                <a:cs typeface="Arial" panose="020B0604020202020204" pitchFamily="34" charset="0"/>
              </a:rPr>
              <a:t> -   dati obbligatori (contrassegnati da *);</a:t>
            </a: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dati  non obbligatori</a:t>
            </a:r>
          </a:p>
        </p:txBody>
      </p:sp>
      <p:sp>
        <p:nvSpPr>
          <p:cNvPr id="13" name="Segnaposto contenuto 2">
            <a:extLst>
              <a:ext uri="{FF2B5EF4-FFF2-40B4-BE49-F238E27FC236}">
                <a16:creationId xmlns:a16="http://schemas.microsoft.com/office/drawing/2014/main" id="{D796CF8B-CC93-10D7-DD80-381C1FE28CA7}"/>
              </a:ext>
            </a:extLst>
          </p:cNvPr>
          <p:cNvSpPr txBox="1">
            <a:spLocks/>
          </p:cNvSpPr>
          <p:nvPr/>
        </p:nvSpPr>
        <p:spPr>
          <a:xfrm>
            <a:off x="446600" y="456730"/>
            <a:ext cx="11477368" cy="600323"/>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buClr>
                <a:schemeClr val="bg1"/>
              </a:buClr>
              <a:buNone/>
            </a:pPr>
            <a:r>
              <a:rPr lang="it-IT" sz="1400" b="1" dirty="0">
                <a:solidFill>
                  <a:schemeClr val="bg1"/>
                </a:solidFill>
                <a:latin typeface="Arial" panose="020B0604020202020204" pitchFamily="34" charset="0"/>
                <a:cs typeface="Arial" panose="020B0604020202020204" pitchFamily="34" charset="0"/>
              </a:rPr>
              <a:t>Per compilare/modificare premi sul pulsante         Compila dati</a:t>
            </a:r>
          </a:p>
          <a:p>
            <a:pPr marL="0" indent="0" algn="just">
              <a:lnSpc>
                <a:spcPct val="100000"/>
              </a:lnSpc>
              <a:spcBef>
                <a:spcPts val="600"/>
              </a:spcBef>
              <a:buClr>
                <a:schemeClr val="bg1"/>
              </a:buClr>
              <a:buNone/>
            </a:pPr>
            <a:r>
              <a:rPr lang="it-IT" sz="1400" b="1" dirty="0">
                <a:solidFill>
                  <a:schemeClr val="bg1"/>
                </a:solidFill>
                <a:latin typeface="Arial" panose="020B0604020202020204" pitchFamily="34" charset="0"/>
                <a:cs typeface="Arial" panose="020B0604020202020204" pitchFamily="34" charset="0"/>
              </a:rPr>
              <a:t>Successivamente utilizza i pulsanti posti in basso a destra: SALVA per salvare i dati o ANNULLA per scartare le modifiche effettuate.</a:t>
            </a:r>
            <a:r>
              <a:rPr lang="it-IT" sz="1400" dirty="0">
                <a:solidFill>
                  <a:schemeClr val="bg1"/>
                </a:solidFill>
                <a:latin typeface="Arial" panose="020B0604020202020204" pitchFamily="34" charset="0"/>
                <a:cs typeface="Arial" panose="020B0604020202020204" pitchFamily="34" charset="0"/>
              </a:rPr>
              <a:t> </a:t>
            </a:r>
          </a:p>
        </p:txBody>
      </p:sp>
      <p:pic>
        <p:nvPicPr>
          <p:cNvPr id="14" name="Immagine 13">
            <a:extLst>
              <a:ext uri="{FF2B5EF4-FFF2-40B4-BE49-F238E27FC236}">
                <a16:creationId xmlns:a16="http://schemas.microsoft.com/office/drawing/2014/main" id="{24BD8640-789C-3EA1-3114-2AFAC7602D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6963" y="443575"/>
            <a:ext cx="229797" cy="276086"/>
          </a:xfrm>
          <a:prstGeom prst="rect">
            <a:avLst/>
          </a:prstGeom>
          <a:ln w="6350">
            <a:solidFill>
              <a:schemeClr val="tx1"/>
            </a:solidFill>
          </a:ln>
        </p:spPr>
      </p:pic>
      <p:sp>
        <p:nvSpPr>
          <p:cNvPr id="10" name="Segnaposto contenuto 2">
            <a:extLst>
              <a:ext uri="{FF2B5EF4-FFF2-40B4-BE49-F238E27FC236}">
                <a16:creationId xmlns:a16="http://schemas.microsoft.com/office/drawing/2014/main" id="{4DD350FB-AA4D-7B36-F833-485C8383B471}"/>
              </a:ext>
            </a:extLst>
          </p:cNvPr>
          <p:cNvSpPr txBox="1">
            <a:spLocks/>
          </p:cNvSpPr>
          <p:nvPr/>
        </p:nvSpPr>
        <p:spPr>
          <a:xfrm>
            <a:off x="8144189" y="3765979"/>
            <a:ext cx="3516735" cy="800349"/>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b="1" dirty="0">
                <a:solidFill>
                  <a:srgbClr val="004474"/>
                </a:solidFill>
                <a:latin typeface="Arial" panose="020B0604020202020204" pitchFamily="34" charset="0"/>
                <a:cs typeface="Arial" panose="020B0604020202020204" pitchFamily="34" charset="0"/>
              </a:rPr>
              <a:t>ATTENZIONE: i dati contenuti in ciascuna sezione posso differire per le due linee</a:t>
            </a:r>
          </a:p>
        </p:txBody>
      </p:sp>
    </p:spTree>
    <p:extLst>
      <p:ext uri="{BB962C8B-B14F-4D97-AF65-F5344CB8AC3E}">
        <p14:creationId xmlns:p14="http://schemas.microsoft.com/office/powerpoint/2010/main" val="3983341948"/>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a:extLst>
            <a:ext uri="{FF2B5EF4-FFF2-40B4-BE49-F238E27FC236}">
              <a16:creationId xmlns:a16="http://schemas.microsoft.com/office/drawing/2014/main" id="{3CFD6786-ED8E-9A0C-74EA-8851DD5B76FD}"/>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80F577FB-94B3-EB47-B0C1-F5168C722F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512" y="1129230"/>
            <a:ext cx="9769687" cy="5273497"/>
          </a:xfrm>
          <a:prstGeom prst="rect">
            <a:avLst/>
          </a:prstGeom>
          <a:ln>
            <a:noFill/>
          </a:ln>
          <a:effectLst>
            <a:outerShdw blurRad="190500" algn="tl" rotWithShape="0">
              <a:srgbClr val="000000">
                <a:alpha val="70000"/>
              </a:srgbClr>
            </a:outerShdw>
          </a:effectLst>
        </p:spPr>
      </p:pic>
      <p:sp>
        <p:nvSpPr>
          <p:cNvPr id="4" name="Titolo 3">
            <a:extLst>
              <a:ext uri="{FF2B5EF4-FFF2-40B4-BE49-F238E27FC236}">
                <a16:creationId xmlns:a16="http://schemas.microsoft.com/office/drawing/2014/main" id="{B9E3E81E-26E3-FA50-6BFA-5876FB0DED4D}"/>
              </a:ext>
            </a:extLst>
          </p:cNvPr>
          <p:cNvSpPr>
            <a:spLocks noGrp="1"/>
          </p:cNvSpPr>
          <p:nvPr>
            <p:ph type="title"/>
          </p:nvPr>
        </p:nvSpPr>
        <p:spPr>
          <a:xfrm>
            <a:off x="446600" y="24907"/>
            <a:ext cx="11482833" cy="43514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«DATI AGGIUNTIVI»</a:t>
            </a:r>
          </a:p>
        </p:txBody>
      </p:sp>
      <p:sp>
        <p:nvSpPr>
          <p:cNvPr id="6" name="Segnaposto numero diapositiva 5">
            <a:extLst>
              <a:ext uri="{FF2B5EF4-FFF2-40B4-BE49-F238E27FC236}">
                <a16:creationId xmlns:a16="http://schemas.microsoft.com/office/drawing/2014/main" id="{D6F923FA-7666-2F03-DB4B-27269B825F50}"/>
              </a:ext>
            </a:extLst>
          </p:cNvPr>
          <p:cNvSpPr>
            <a:spLocks noGrp="1"/>
          </p:cNvSpPr>
          <p:nvPr>
            <p:ph type="sldNum" sz="quarter" idx="12"/>
          </p:nvPr>
        </p:nvSpPr>
        <p:spPr/>
        <p:txBody>
          <a:bodyPr/>
          <a:lstStyle/>
          <a:p>
            <a:fld id="{BCCFDACF-13EC-4135-9547-E4FC8DE1E292}" type="slidenum">
              <a:rPr lang="it-IT" smtClean="0"/>
              <a:pPr/>
              <a:t>19</a:t>
            </a:fld>
            <a:endParaRPr lang="it-IT"/>
          </a:p>
        </p:txBody>
      </p:sp>
      <p:sp>
        <p:nvSpPr>
          <p:cNvPr id="8" name="CasellaDiTesto 7">
            <a:extLst>
              <a:ext uri="{FF2B5EF4-FFF2-40B4-BE49-F238E27FC236}">
                <a16:creationId xmlns:a16="http://schemas.microsoft.com/office/drawing/2014/main" id="{942FC20C-1ADF-9125-260A-7AA8407D0DA1}"/>
              </a:ext>
            </a:extLst>
          </p:cNvPr>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3"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
        <p:nvSpPr>
          <p:cNvPr id="2" name="Segnaposto contenuto 2">
            <a:extLst>
              <a:ext uri="{FF2B5EF4-FFF2-40B4-BE49-F238E27FC236}">
                <a16:creationId xmlns:a16="http://schemas.microsoft.com/office/drawing/2014/main" id="{B0327DB7-6C6F-5FCC-A1C3-37D65D4E7D38}"/>
              </a:ext>
            </a:extLst>
          </p:cNvPr>
          <p:cNvSpPr txBox="1">
            <a:spLocks/>
          </p:cNvSpPr>
          <p:nvPr/>
        </p:nvSpPr>
        <p:spPr>
          <a:xfrm>
            <a:off x="3477053" y="5316811"/>
            <a:ext cx="4526405" cy="95829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b="1" dirty="0">
                <a:solidFill>
                  <a:srgbClr val="004474"/>
                </a:solidFill>
                <a:latin typeface="Arial" panose="020B0604020202020204" pitchFamily="34" charset="0"/>
                <a:cs typeface="Arial" panose="020B0604020202020204" pitchFamily="34" charset="0"/>
              </a:rPr>
              <a:t>Eventuali errori o incoerenze nella compilazione dei DATI AGGIUNTIVI sono evidenziati nella sezione RIEPILOGO e non permettono la trasmissione della domanda</a:t>
            </a:r>
          </a:p>
        </p:txBody>
      </p:sp>
      <p:sp>
        <p:nvSpPr>
          <p:cNvPr id="9" name="Segnaposto contenuto 2">
            <a:extLst>
              <a:ext uri="{FF2B5EF4-FFF2-40B4-BE49-F238E27FC236}">
                <a16:creationId xmlns:a16="http://schemas.microsoft.com/office/drawing/2014/main" id="{E3C72E14-0839-71F8-4943-A62B6FF761E1}"/>
              </a:ext>
            </a:extLst>
          </p:cNvPr>
          <p:cNvSpPr txBox="1">
            <a:spLocks/>
          </p:cNvSpPr>
          <p:nvPr/>
        </p:nvSpPr>
        <p:spPr>
          <a:xfrm>
            <a:off x="8598962" y="3118875"/>
            <a:ext cx="3325006" cy="1353124"/>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dirty="0">
                <a:solidFill>
                  <a:schemeClr val="bg1"/>
                </a:solidFill>
                <a:latin typeface="Arial" panose="020B0604020202020204" pitchFamily="34" charset="0"/>
                <a:cs typeface="Arial" panose="020B0604020202020204" pitchFamily="34" charset="0"/>
              </a:rPr>
              <a:t>Le schede consentono di inserire i dati richiesti per la corretta compilazione della domanda:</a:t>
            </a:r>
          </a:p>
          <a:p>
            <a:pPr marL="0" indent="0" algn="just">
              <a:lnSpc>
                <a:spcPct val="100000"/>
              </a:lnSpc>
              <a:spcBef>
                <a:spcPts val="600"/>
              </a:spcBef>
              <a:buClr>
                <a:schemeClr val="bg1"/>
              </a:buClr>
              <a:buNone/>
            </a:pPr>
            <a:r>
              <a:rPr lang="it-IT" sz="1400" dirty="0">
                <a:solidFill>
                  <a:schemeClr val="bg1"/>
                </a:solidFill>
                <a:latin typeface="Arial" panose="020B0604020202020204" pitchFamily="34" charset="0"/>
                <a:cs typeface="Arial" panose="020B0604020202020204" pitchFamily="34" charset="0"/>
              </a:rPr>
              <a:t> -   dati obbligatori (contrassegnati da *);</a:t>
            </a: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dati  non obbligatori</a:t>
            </a:r>
          </a:p>
        </p:txBody>
      </p:sp>
      <p:sp>
        <p:nvSpPr>
          <p:cNvPr id="3" name="Segnaposto contenuto 2">
            <a:extLst>
              <a:ext uri="{FF2B5EF4-FFF2-40B4-BE49-F238E27FC236}">
                <a16:creationId xmlns:a16="http://schemas.microsoft.com/office/drawing/2014/main" id="{297E6483-C8E4-96EE-D05B-91813A409092}"/>
              </a:ext>
            </a:extLst>
          </p:cNvPr>
          <p:cNvSpPr txBox="1">
            <a:spLocks/>
          </p:cNvSpPr>
          <p:nvPr/>
        </p:nvSpPr>
        <p:spPr>
          <a:xfrm>
            <a:off x="3605707" y="1279519"/>
            <a:ext cx="3743600" cy="644692"/>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b="1" dirty="0">
                <a:solidFill>
                  <a:srgbClr val="004474"/>
                </a:solidFill>
                <a:latin typeface="Arial" panose="020B0604020202020204" pitchFamily="34" charset="0"/>
                <a:cs typeface="Arial" panose="020B0604020202020204" pitchFamily="34" charset="0"/>
              </a:rPr>
              <a:t>ATTENZIONE: i dati contenuti posso differire per le due linee</a:t>
            </a:r>
          </a:p>
        </p:txBody>
      </p:sp>
      <p:sp>
        <p:nvSpPr>
          <p:cNvPr id="13" name="Segnaposto contenuto 2">
            <a:extLst>
              <a:ext uri="{FF2B5EF4-FFF2-40B4-BE49-F238E27FC236}">
                <a16:creationId xmlns:a16="http://schemas.microsoft.com/office/drawing/2014/main" id="{50570342-BE25-070A-F91E-84589E7A2A36}"/>
              </a:ext>
            </a:extLst>
          </p:cNvPr>
          <p:cNvSpPr txBox="1">
            <a:spLocks/>
          </p:cNvSpPr>
          <p:nvPr/>
        </p:nvSpPr>
        <p:spPr>
          <a:xfrm>
            <a:off x="446600" y="456730"/>
            <a:ext cx="11477368" cy="600323"/>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buClr>
                <a:schemeClr val="bg1"/>
              </a:buClr>
              <a:buNone/>
            </a:pPr>
            <a:r>
              <a:rPr lang="it-IT" sz="1400" b="1" dirty="0">
                <a:solidFill>
                  <a:schemeClr val="bg1"/>
                </a:solidFill>
                <a:latin typeface="Arial" panose="020B0604020202020204" pitchFamily="34" charset="0"/>
                <a:cs typeface="Arial" panose="020B0604020202020204" pitchFamily="34" charset="0"/>
              </a:rPr>
              <a:t>Per compilare/modificare premi sul pulsante         Compila dati</a:t>
            </a:r>
          </a:p>
          <a:p>
            <a:pPr marL="0" indent="0" algn="just">
              <a:lnSpc>
                <a:spcPct val="100000"/>
              </a:lnSpc>
              <a:spcBef>
                <a:spcPts val="600"/>
              </a:spcBef>
              <a:buClr>
                <a:schemeClr val="bg1"/>
              </a:buClr>
              <a:buNone/>
            </a:pPr>
            <a:r>
              <a:rPr lang="it-IT" sz="1400" b="1" dirty="0">
                <a:solidFill>
                  <a:schemeClr val="bg1"/>
                </a:solidFill>
                <a:latin typeface="Arial" panose="020B0604020202020204" pitchFamily="34" charset="0"/>
                <a:cs typeface="Arial" panose="020B0604020202020204" pitchFamily="34" charset="0"/>
              </a:rPr>
              <a:t>Successivamente utilizza i pulsanti posti in basso a destra: SALVA per salvare i dati o ANNULLA per scartare le modifiche effettuate.</a:t>
            </a:r>
            <a:r>
              <a:rPr lang="it-IT" sz="1400" dirty="0">
                <a:solidFill>
                  <a:schemeClr val="bg1"/>
                </a:solidFill>
                <a:latin typeface="Arial" panose="020B0604020202020204" pitchFamily="34" charset="0"/>
                <a:cs typeface="Arial" panose="020B0604020202020204" pitchFamily="34" charset="0"/>
              </a:rPr>
              <a:t> </a:t>
            </a:r>
          </a:p>
        </p:txBody>
      </p:sp>
      <p:pic>
        <p:nvPicPr>
          <p:cNvPr id="14" name="Immagine 13">
            <a:extLst>
              <a:ext uri="{FF2B5EF4-FFF2-40B4-BE49-F238E27FC236}">
                <a16:creationId xmlns:a16="http://schemas.microsoft.com/office/drawing/2014/main" id="{054F768E-8236-113F-5E9D-A24B9392C8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7299" y="502774"/>
            <a:ext cx="229797" cy="276086"/>
          </a:xfrm>
          <a:prstGeom prst="rect">
            <a:avLst/>
          </a:prstGeom>
          <a:ln w="6350">
            <a:solidFill>
              <a:schemeClr val="tx1"/>
            </a:solidFill>
          </a:ln>
        </p:spPr>
      </p:pic>
      <p:sp>
        <p:nvSpPr>
          <p:cNvPr id="16" name="Segnaposto contenuto 2">
            <a:extLst>
              <a:ext uri="{FF2B5EF4-FFF2-40B4-BE49-F238E27FC236}">
                <a16:creationId xmlns:a16="http://schemas.microsoft.com/office/drawing/2014/main" id="{70BA2690-5B81-D92F-679A-EF86906652C5}"/>
              </a:ext>
            </a:extLst>
          </p:cNvPr>
          <p:cNvSpPr txBox="1">
            <a:spLocks/>
          </p:cNvSpPr>
          <p:nvPr/>
        </p:nvSpPr>
        <p:spPr>
          <a:xfrm>
            <a:off x="3622399" y="4317509"/>
            <a:ext cx="4076122" cy="64469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dirty="0">
                <a:solidFill>
                  <a:schemeClr val="bg1"/>
                </a:solidFill>
                <a:latin typeface="Arial" panose="020B0604020202020204" pitchFamily="34" charset="0"/>
                <a:cs typeface="Arial" panose="020B0604020202020204" pitchFamily="34" charset="0"/>
              </a:rPr>
              <a:t>Nel caso siano previste </a:t>
            </a:r>
            <a:r>
              <a:rPr lang="it-IT" sz="1400">
                <a:solidFill>
                  <a:schemeClr val="bg1"/>
                </a:solidFill>
                <a:latin typeface="Arial" panose="020B0604020202020204" pitchFamily="34" charset="0"/>
                <a:cs typeface="Arial" panose="020B0604020202020204" pitchFamily="34" charset="0"/>
              </a:rPr>
              <a:t>più </a:t>
            </a:r>
            <a:r>
              <a:rPr lang="it-IT" sz="1400">
                <a:solidFill>
                  <a:srgbClr val="004474"/>
                </a:solidFill>
                <a:latin typeface="Arial" panose="020B0604020202020204" pitchFamily="34" charset="0"/>
                <a:cs typeface="Arial" panose="020B0604020202020204" pitchFamily="34" charset="0"/>
              </a:rPr>
              <a:t>PARTNER</a:t>
            </a:r>
            <a:r>
              <a:rPr lang="it-IT" sz="1400">
                <a:solidFill>
                  <a:schemeClr val="bg1"/>
                </a:solidFill>
                <a:latin typeface="Arial" panose="020B0604020202020204" pitchFamily="34" charset="0"/>
                <a:cs typeface="Arial" panose="020B0604020202020204" pitchFamily="34" charset="0"/>
              </a:rPr>
              <a:t> </a:t>
            </a:r>
            <a:r>
              <a:rPr lang="it-IT" sz="1400" dirty="0">
                <a:solidFill>
                  <a:schemeClr val="bg1"/>
                </a:solidFill>
                <a:latin typeface="Arial" panose="020B0604020202020204" pitchFamily="34" charset="0"/>
                <a:cs typeface="Arial" panose="020B0604020202020204" pitchFamily="34" charset="0"/>
              </a:rPr>
              <a:t>possono essere indicate tutte, utilizzando il pulsante «</a:t>
            </a:r>
            <a:r>
              <a:rPr lang="it-IT" sz="1400" b="1" dirty="0">
                <a:solidFill>
                  <a:schemeClr val="bg1"/>
                </a:solidFill>
                <a:latin typeface="Arial" panose="020B0604020202020204" pitchFamily="34" charset="0"/>
                <a:cs typeface="Arial" panose="020B0604020202020204" pitchFamily="34" charset="0"/>
              </a:rPr>
              <a:t>Aggiungi elemento».</a:t>
            </a:r>
          </a:p>
        </p:txBody>
      </p:sp>
      <p:sp>
        <p:nvSpPr>
          <p:cNvPr id="17" name="Freccia a destra 16">
            <a:extLst>
              <a:ext uri="{FF2B5EF4-FFF2-40B4-BE49-F238E27FC236}">
                <a16:creationId xmlns:a16="http://schemas.microsoft.com/office/drawing/2014/main" id="{84F09E05-FEFA-AD47-5448-4643718FCAF7}"/>
              </a:ext>
            </a:extLst>
          </p:cNvPr>
          <p:cNvSpPr/>
          <p:nvPr/>
        </p:nvSpPr>
        <p:spPr>
          <a:xfrm rot="10800000">
            <a:off x="2205273" y="4488353"/>
            <a:ext cx="1404000" cy="246857"/>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arrotondato 18">
            <a:extLst>
              <a:ext uri="{FF2B5EF4-FFF2-40B4-BE49-F238E27FC236}">
                <a16:creationId xmlns:a16="http://schemas.microsoft.com/office/drawing/2014/main" id="{AF4D6D15-5ACD-3AAA-857E-002EB399EA00}"/>
              </a:ext>
            </a:extLst>
          </p:cNvPr>
          <p:cNvSpPr/>
          <p:nvPr/>
        </p:nvSpPr>
        <p:spPr>
          <a:xfrm flipV="1">
            <a:off x="925431" y="4471999"/>
            <a:ext cx="1262761" cy="248667"/>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it-IT" b="1">
              <a:ln w="22225">
                <a:solidFill>
                  <a:schemeClr val="accent2"/>
                </a:solidFill>
                <a:prstDash val="solid"/>
              </a:ln>
              <a:solidFill>
                <a:schemeClr val="accent2">
                  <a:lumMod val="40000"/>
                  <a:lumOff val="60000"/>
                </a:schemeClr>
              </a:solidFill>
            </a:endParaRPr>
          </a:p>
        </p:txBody>
      </p:sp>
      <p:sp>
        <p:nvSpPr>
          <p:cNvPr id="19" name="Rettangolo arrotondato 14">
            <a:extLst>
              <a:ext uri="{FF2B5EF4-FFF2-40B4-BE49-F238E27FC236}">
                <a16:creationId xmlns:a16="http://schemas.microsoft.com/office/drawing/2014/main" id="{5080C6FC-32D8-CF2B-DD9C-757803769359}"/>
              </a:ext>
            </a:extLst>
          </p:cNvPr>
          <p:cNvSpPr/>
          <p:nvPr/>
        </p:nvSpPr>
        <p:spPr>
          <a:xfrm flipV="1">
            <a:off x="10156014" y="1837668"/>
            <a:ext cx="438507" cy="243350"/>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dirty="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20" name="Freccia angolare in su 19">
            <a:extLst>
              <a:ext uri="{FF2B5EF4-FFF2-40B4-BE49-F238E27FC236}">
                <a16:creationId xmlns:a16="http://schemas.microsoft.com/office/drawing/2014/main" id="{007AF940-4EA9-0ED3-74EF-FDED07EE0CC3}"/>
              </a:ext>
            </a:extLst>
          </p:cNvPr>
          <p:cNvSpPr/>
          <p:nvPr/>
        </p:nvSpPr>
        <p:spPr>
          <a:xfrm>
            <a:off x="10084830" y="2110468"/>
            <a:ext cx="432000" cy="430803"/>
          </a:xfrm>
          <a:prstGeom prst="bentUp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Segnaposto contenuto 2">
            <a:extLst>
              <a:ext uri="{FF2B5EF4-FFF2-40B4-BE49-F238E27FC236}">
                <a16:creationId xmlns:a16="http://schemas.microsoft.com/office/drawing/2014/main" id="{D6528ECC-F48C-0879-13EE-BE3C45AC1246}"/>
              </a:ext>
            </a:extLst>
          </p:cNvPr>
          <p:cNvSpPr txBox="1">
            <a:spLocks/>
          </p:cNvSpPr>
          <p:nvPr/>
        </p:nvSpPr>
        <p:spPr>
          <a:xfrm>
            <a:off x="7274367" y="2262499"/>
            <a:ext cx="2810463" cy="488114"/>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200" dirty="0">
                <a:solidFill>
                  <a:schemeClr val="bg1"/>
                </a:solidFill>
                <a:latin typeface="Arial" panose="020B0604020202020204" pitchFamily="34" charset="0"/>
                <a:cs typeface="Arial" panose="020B0604020202020204" pitchFamily="34" charset="0"/>
              </a:rPr>
              <a:t>Attraverso questi pulsanti è possibile </a:t>
            </a:r>
            <a:r>
              <a:rPr lang="it-IT" sz="1200" b="1" dirty="0">
                <a:solidFill>
                  <a:schemeClr val="bg1"/>
                </a:solidFill>
                <a:latin typeface="Arial" panose="020B0604020202020204" pitchFamily="34" charset="0"/>
                <a:cs typeface="Arial" panose="020B0604020202020204" pitchFamily="34" charset="0"/>
              </a:rPr>
              <a:t>minimizzare</a:t>
            </a:r>
            <a:r>
              <a:rPr lang="it-IT" sz="1200" dirty="0">
                <a:solidFill>
                  <a:schemeClr val="bg1"/>
                </a:solidFill>
                <a:latin typeface="Arial" panose="020B0604020202020204" pitchFamily="34" charset="0"/>
                <a:cs typeface="Arial" panose="020B0604020202020204" pitchFamily="34" charset="0"/>
              </a:rPr>
              <a:t> o </a:t>
            </a:r>
            <a:r>
              <a:rPr lang="it-IT" sz="1200" b="1" dirty="0">
                <a:solidFill>
                  <a:schemeClr val="bg1"/>
                </a:solidFill>
                <a:latin typeface="Arial" panose="020B0604020202020204" pitchFamily="34" charset="0"/>
                <a:cs typeface="Arial" panose="020B0604020202020204" pitchFamily="34" charset="0"/>
              </a:rPr>
              <a:t>eliminare</a:t>
            </a:r>
            <a:r>
              <a:rPr lang="it-IT" sz="1200" dirty="0">
                <a:solidFill>
                  <a:schemeClr val="bg1"/>
                </a:solidFill>
                <a:latin typeface="Arial" panose="020B0604020202020204" pitchFamily="34" charset="0"/>
                <a:cs typeface="Arial" panose="020B0604020202020204" pitchFamily="34" charset="0"/>
              </a:rPr>
              <a:t> un elemento </a:t>
            </a:r>
          </a:p>
        </p:txBody>
      </p:sp>
    </p:spTree>
    <p:extLst>
      <p:ext uri="{BB962C8B-B14F-4D97-AF65-F5344CB8AC3E}">
        <p14:creationId xmlns:p14="http://schemas.microsoft.com/office/powerpoint/2010/main" val="2110653563"/>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i="1" dirty="0">
                <a:effectLst>
                  <a:outerShdw blurRad="38100" dist="38100" dir="2700000" algn="tl">
                    <a:srgbClr val="000000">
                      <a:alpha val="43137"/>
                    </a:srgbClr>
                  </a:outerShdw>
                </a:effectLst>
              </a:rPr>
              <a:t>INDICE</a:t>
            </a:r>
          </a:p>
        </p:txBody>
      </p:sp>
      <p:sp>
        <p:nvSpPr>
          <p:cNvPr id="4" name="Segnaposto numero diapositiva 3"/>
          <p:cNvSpPr>
            <a:spLocks noGrp="1"/>
          </p:cNvSpPr>
          <p:nvPr>
            <p:ph type="sldNum" sz="quarter" idx="12"/>
          </p:nvPr>
        </p:nvSpPr>
        <p:spPr/>
        <p:txBody>
          <a:bodyPr/>
          <a:lstStyle/>
          <a:p>
            <a:fld id="{BCCFDACF-13EC-4135-9547-E4FC8DE1E292}" type="slidenum">
              <a:rPr lang="it-IT" smtClean="0"/>
              <a:pPr/>
              <a:t>2</a:t>
            </a:fld>
            <a:endParaRPr lang="it-IT" dirty="0"/>
          </a:p>
        </p:txBody>
      </p:sp>
      <p:sp>
        <p:nvSpPr>
          <p:cNvPr id="5" name="Rettangolo 4"/>
          <p:cNvSpPr/>
          <p:nvPr/>
        </p:nvSpPr>
        <p:spPr>
          <a:xfrm>
            <a:off x="3513125" y="223194"/>
            <a:ext cx="8173617" cy="6402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600" b="1" i="1" dirty="0">
                <a:latin typeface="Arial" panose="020B0604020202020204" pitchFamily="34" charset="0"/>
                <a:cs typeface="Arial" panose="020B0604020202020204" pitchFamily="34" charset="0"/>
                <a:hlinkClick r:id="rId2" action="ppaction://hlinksldjump"/>
              </a:rPr>
              <a:t>Introduzione</a:t>
            </a:r>
            <a:endParaRPr lang="it-IT" sz="1600" b="1" i="1" dirty="0">
              <a:latin typeface="Arial" panose="020B0604020202020204" pitchFamily="34" charset="0"/>
              <a:cs typeface="Arial" panose="020B0604020202020204" pitchFamily="34" charset="0"/>
            </a:endParaRPr>
          </a:p>
          <a:p>
            <a:r>
              <a:rPr lang="it-IT" sz="1600" b="1" i="1" dirty="0">
                <a:latin typeface="Arial" panose="020B0604020202020204" pitchFamily="34" charset="0"/>
                <a:cs typeface="Arial" panose="020B0604020202020204" pitchFamily="34" charset="0"/>
                <a:hlinkClick r:id="rId3" action="ppaction://hlinksldjump"/>
              </a:rPr>
              <a:t>Prerequisiti</a:t>
            </a:r>
            <a:endParaRPr lang="it-IT" sz="1600" b="1" i="1" dirty="0">
              <a:latin typeface="Arial" panose="020B0604020202020204" pitchFamily="34" charset="0"/>
              <a:cs typeface="Arial" panose="020B0604020202020204" pitchFamily="34" charset="0"/>
            </a:endParaRPr>
          </a:p>
          <a:p>
            <a:r>
              <a:rPr lang="it-IT" sz="1600" b="1" i="1" dirty="0">
                <a:latin typeface="Arial" panose="020B0604020202020204" pitchFamily="34" charset="0"/>
                <a:cs typeface="Arial" panose="020B0604020202020204" pitchFamily="34" charset="0"/>
                <a:hlinkClick r:id="rId4" action="ppaction://hlinksldjump"/>
              </a:rPr>
              <a:t>Accesso al SIPES</a:t>
            </a:r>
            <a:endParaRPr lang="it-IT" sz="1600" b="1" i="1" dirty="0">
              <a:latin typeface="Arial" panose="020B0604020202020204" pitchFamily="34" charset="0"/>
              <a:cs typeface="Arial" panose="020B0604020202020204" pitchFamily="34" charset="0"/>
            </a:endParaRPr>
          </a:p>
          <a:p>
            <a:r>
              <a:rPr lang="it-IT" sz="1600" b="1" i="1" dirty="0">
                <a:latin typeface="Arial" panose="020B0604020202020204" pitchFamily="34" charset="0"/>
                <a:cs typeface="Arial" panose="020B0604020202020204" pitchFamily="34" charset="0"/>
                <a:hlinkClick r:id="rId4" action="ppaction://hlinksldjump"/>
              </a:rPr>
              <a:t>Elenco profili</a:t>
            </a:r>
            <a:endParaRPr lang="it-IT" sz="1600" b="1" i="1" dirty="0">
              <a:latin typeface="Arial" panose="020B0604020202020204" pitchFamily="34" charset="0"/>
              <a:cs typeface="Arial" panose="020B0604020202020204" pitchFamily="34" charset="0"/>
            </a:endParaRPr>
          </a:p>
          <a:p>
            <a:r>
              <a:rPr lang="it-IT" sz="1600" b="1" i="1" dirty="0">
                <a:latin typeface="Arial" panose="020B0604020202020204" pitchFamily="34" charset="0"/>
                <a:cs typeface="Arial" panose="020B0604020202020204" pitchFamily="34" charset="0"/>
                <a:hlinkClick r:id="rId5" action="ppaction://hlinksldjump"/>
              </a:rPr>
              <a:t>Procedura di compilazione</a:t>
            </a:r>
            <a:endParaRPr lang="it-IT" sz="1600" b="1" i="1" dirty="0">
              <a:latin typeface="Arial" panose="020B0604020202020204" pitchFamily="34" charset="0"/>
              <a:cs typeface="Arial" panose="020B0604020202020204" pitchFamily="34" charset="0"/>
            </a:endParaRPr>
          </a:p>
          <a:p>
            <a:r>
              <a:rPr lang="it-IT" sz="1600" b="1" i="1" dirty="0">
                <a:latin typeface="Arial" panose="020B0604020202020204" pitchFamily="34" charset="0"/>
                <a:cs typeface="Arial" panose="020B0604020202020204" pitchFamily="34" charset="0"/>
                <a:hlinkClick r:id="rId6" action="ppaction://hlinksldjump"/>
              </a:rPr>
              <a:t>Fase 1 - Registrazione profilo soggetto proponente</a:t>
            </a:r>
            <a:endParaRPr lang="it-IT" sz="1600" b="1" i="1" dirty="0">
              <a:latin typeface="Arial" panose="020B0604020202020204" pitchFamily="34" charset="0"/>
              <a:cs typeface="Arial" panose="020B0604020202020204" pitchFamily="34" charset="0"/>
            </a:endParaRPr>
          </a:p>
          <a:p>
            <a:pPr lvl="1"/>
            <a:r>
              <a:rPr lang="it-IT" sz="1600" b="1" i="1" dirty="0">
                <a:latin typeface="Arial" panose="020B0604020202020204" pitchFamily="34" charset="0"/>
                <a:cs typeface="Arial" panose="020B0604020202020204" pitchFamily="34" charset="0"/>
                <a:hlinkClick r:id="rId7" action="ppaction://hlinksldjump"/>
              </a:rPr>
              <a:t>Registrazione di un nuovo ente</a:t>
            </a:r>
            <a:endParaRPr lang="it-IT" sz="1600" b="1" i="1" dirty="0">
              <a:latin typeface="Arial" panose="020B0604020202020204" pitchFamily="34" charset="0"/>
              <a:cs typeface="Arial" panose="020B0604020202020204" pitchFamily="34" charset="0"/>
            </a:endParaRPr>
          </a:p>
          <a:p>
            <a:pPr lvl="2"/>
            <a:r>
              <a:rPr lang="it-IT" sz="1600" b="1" i="1" dirty="0">
                <a:latin typeface="Arial" panose="020B0604020202020204" pitchFamily="34" charset="0"/>
                <a:cs typeface="Arial" panose="020B0604020202020204" pitchFamily="34" charset="0"/>
                <a:hlinkClick r:id="rId8" action="ppaction://hlinksldjump"/>
              </a:rPr>
              <a:t>Sezione «DATI  ANAGRAFICI»</a:t>
            </a:r>
            <a:endParaRPr lang="it-IT" sz="1600" b="1" i="1" dirty="0">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9" action="ppaction://hlinksldjump"/>
              </a:rPr>
              <a:t>Sezione «DATI SEDI»</a:t>
            </a:r>
            <a:endParaRPr lang="it-IT" sz="1600" b="1" i="1" dirty="0">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0" action="ppaction://hlinksldjump"/>
              </a:rPr>
              <a:t>Sezione «SOGGETTI OPERATORI»</a:t>
            </a:r>
            <a:endParaRPr lang="it-IT" sz="1600" b="1" i="1" dirty="0">
              <a:latin typeface="Arial" panose="020B0604020202020204" pitchFamily="34" charset="0"/>
              <a:cs typeface="Arial" panose="020B0604020202020204" pitchFamily="34" charset="0"/>
            </a:endParaRPr>
          </a:p>
          <a:p>
            <a:r>
              <a:rPr lang="it-IT" sz="1600" b="1" i="1" dirty="0">
                <a:solidFill>
                  <a:schemeClr val="bg1"/>
                </a:solidFill>
                <a:latin typeface="Arial" panose="020B0604020202020204" pitchFamily="34" charset="0"/>
                <a:cs typeface="Arial" panose="020B0604020202020204" pitchFamily="34" charset="0"/>
                <a:hlinkClick r:id="rId11" action="ppaction://hlinksldjump"/>
              </a:rPr>
              <a:t>Fase 2 - Compilazione della domanda</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2" action="ppaction://hlinksldjump"/>
              </a:rPr>
              <a:t>Struttura della domanda</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3" action="ppaction://hlinksldjump"/>
              </a:rPr>
              <a:t>Sezione «DATI ANAGRAFICI»</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4" action="ppaction://hlinksldjump"/>
              </a:rPr>
              <a:t>Sezione «DATI AGGIUNTIVI»</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5" action="ppaction://hlinksldjump"/>
              </a:rPr>
              <a:t>Sezione «PIANO»</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6" action="ppaction://hlinksldjump"/>
              </a:rPr>
              <a:t>Sezione «QUADRO ECONOMICO»</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7" action="ppaction://hlinksldjump"/>
              </a:rPr>
              <a:t>Sezione «PRIVACY»</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8" action="ppaction://hlinksldjump"/>
              </a:rPr>
              <a:t>Sezione «RIEPILOGO» - Verifica</a:t>
            </a:r>
            <a:endParaRPr lang="it-IT" sz="1600" b="1" i="1" dirty="0">
              <a:solidFill>
                <a:schemeClr val="bg1"/>
              </a:solidFill>
              <a:latin typeface="Arial" panose="020B0604020202020204" pitchFamily="34" charset="0"/>
              <a:cs typeface="Arial" panose="020B0604020202020204" pitchFamily="34" charset="0"/>
            </a:endParaRPr>
          </a:p>
          <a:p>
            <a:r>
              <a:rPr lang="it-IT" sz="1600" b="1" i="1" dirty="0">
                <a:solidFill>
                  <a:schemeClr val="bg1"/>
                </a:solidFill>
                <a:latin typeface="Arial" panose="020B0604020202020204" pitchFamily="34" charset="0"/>
                <a:cs typeface="Arial" panose="020B0604020202020204" pitchFamily="34" charset="0"/>
                <a:hlinkClick r:id="rId19" action="ppaction://hlinksldjump"/>
              </a:rPr>
              <a:t>Fase 3. -Trasmissione della domanda</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19" action="ppaction://hlinksldjump"/>
              </a:rPr>
              <a:t>Sezione «RIEPILOGO» - Caricamento</a:t>
            </a:r>
            <a:endParaRPr lang="it-IT" sz="1600" b="1" i="1" dirty="0">
              <a:solidFill>
                <a:schemeClr val="bg1"/>
              </a:solidFill>
              <a:latin typeface="Arial" panose="020B0604020202020204" pitchFamily="34" charset="0"/>
              <a:cs typeface="Arial" panose="020B0604020202020204" pitchFamily="34" charset="0"/>
            </a:endParaRPr>
          </a:p>
          <a:p>
            <a:pPr lvl="2"/>
            <a:r>
              <a:rPr lang="it-IT" sz="1600" b="1" i="1" dirty="0">
                <a:solidFill>
                  <a:schemeClr val="bg1"/>
                </a:solidFill>
                <a:latin typeface="Arial" panose="020B0604020202020204" pitchFamily="34" charset="0"/>
                <a:cs typeface="Arial" panose="020B0604020202020204" pitchFamily="34" charset="0"/>
                <a:hlinkClick r:id="rId20" action="ppaction://hlinksldjump"/>
              </a:rPr>
              <a:t>Sezione «RIEPILOGO» - Trasmissione</a:t>
            </a:r>
            <a:endParaRPr lang="it-IT" sz="1600" b="1" i="1" dirty="0">
              <a:solidFill>
                <a:schemeClr val="bg1"/>
              </a:solidFill>
              <a:latin typeface="Arial" panose="020B0604020202020204" pitchFamily="34" charset="0"/>
              <a:cs typeface="Arial" panose="020B0604020202020204" pitchFamily="34" charset="0"/>
            </a:endParaRPr>
          </a:p>
          <a:p>
            <a:endParaRPr lang="it-IT" sz="1600" b="1" i="1" dirty="0">
              <a:solidFill>
                <a:schemeClr val="bg1"/>
              </a:solidFill>
              <a:latin typeface="Arial" panose="020B0604020202020204" pitchFamily="34" charset="0"/>
              <a:cs typeface="Arial" panose="020B0604020202020204" pitchFamily="34" charset="0"/>
            </a:endParaRPr>
          </a:p>
          <a:p>
            <a:r>
              <a:rPr lang="it-IT" sz="1600" b="1" i="1" dirty="0">
                <a:solidFill>
                  <a:schemeClr val="bg1"/>
                </a:solidFill>
                <a:latin typeface="Arial" panose="020B0604020202020204" pitchFamily="34" charset="0"/>
                <a:cs typeface="Arial" panose="020B0604020202020204" pitchFamily="34" charset="0"/>
                <a:hlinkClick r:id="rId21" action="ppaction://hlinksldjump"/>
              </a:rPr>
              <a:t>Riferimenti assistenza per credenziali e accesso alla piattaforma</a:t>
            </a:r>
            <a:endParaRPr lang="it-IT" sz="1600" b="1" i="1" dirty="0">
              <a:solidFill>
                <a:schemeClr val="bg1"/>
              </a:solidFill>
              <a:latin typeface="Arial" panose="020B0604020202020204" pitchFamily="34" charset="0"/>
              <a:cs typeface="Arial" panose="020B0604020202020204" pitchFamily="34" charset="0"/>
            </a:endParaRPr>
          </a:p>
          <a:p>
            <a:r>
              <a:rPr lang="it-IT" sz="1600" b="1" i="1" dirty="0">
                <a:solidFill>
                  <a:schemeClr val="bg1"/>
                </a:solidFill>
                <a:latin typeface="Arial" panose="020B0604020202020204" pitchFamily="34" charset="0"/>
                <a:cs typeface="Arial" panose="020B0604020202020204" pitchFamily="34" charset="0"/>
                <a:hlinkClick r:id="rId22" action="ppaction://hlinksldjump"/>
              </a:rPr>
              <a:t>Riferimenti assistenza applicativa</a:t>
            </a:r>
            <a:endParaRPr lang="it-IT" sz="16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0172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a:xfrm>
            <a:off x="449558" y="50541"/>
            <a:ext cx="11477367" cy="43514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«PIANO» - Regole</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8" name="CasellaDiTesto 7"/>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3"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9" name="Segnaposto contenuto 2">
            <a:extLst>
              <a:ext uri="{FF2B5EF4-FFF2-40B4-BE49-F238E27FC236}">
                <a16:creationId xmlns:a16="http://schemas.microsoft.com/office/drawing/2014/main" id="{38131170-3721-69A9-0910-2993E1F444B0}"/>
              </a:ext>
            </a:extLst>
          </p:cNvPr>
          <p:cNvSpPr txBox="1">
            <a:spLocks/>
          </p:cNvSpPr>
          <p:nvPr/>
        </p:nvSpPr>
        <p:spPr>
          <a:xfrm>
            <a:off x="625982" y="4866352"/>
            <a:ext cx="10940032" cy="1212589"/>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Se le voci di spesa inserite non rispettano le regole del bando il sistema :</a:t>
            </a:r>
          </a:p>
          <a:p>
            <a:pPr marL="182880" marR="0" lvl="0" indent="-182880" algn="just" defTabSz="914400" rtl="0" eaLnBrk="1" fontAlgn="auto" latinLnBrk="0" hangingPunct="1">
              <a:lnSpc>
                <a:spcPct val="100000"/>
              </a:lnSpc>
              <a:spcBef>
                <a:spcPts val="1200"/>
              </a:spcBef>
              <a:spcAft>
                <a:spcPts val="0"/>
              </a:spcAft>
              <a:buClr>
                <a:srgbClr val="FFFFFF"/>
              </a:buClr>
              <a:buSzTx/>
              <a:buFont typeface="Arial" panose="020B0604020202020204" pitchFamily="34" charset="0"/>
              <a:buChar char="•"/>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mostra l’icona       in corrispondenza della voce non corretta</a:t>
            </a: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e/o</a:t>
            </a:r>
          </a:p>
          <a:p>
            <a:pPr marL="182880" marR="0" lvl="0" indent="-182880" algn="just" defTabSz="914400"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visualizza un messaggio di errore esplicativo </a:t>
            </a:r>
          </a:p>
        </p:txBody>
      </p:sp>
      <p:sp>
        <p:nvSpPr>
          <p:cNvPr id="16" name="Segnaposto contenuto 2">
            <a:extLst>
              <a:ext uri="{FF2B5EF4-FFF2-40B4-BE49-F238E27FC236}">
                <a16:creationId xmlns:a16="http://schemas.microsoft.com/office/drawing/2014/main" id="{0B6F8A3D-4CF3-A886-5651-F6E1B88DB731}"/>
              </a:ext>
            </a:extLst>
          </p:cNvPr>
          <p:cNvSpPr txBox="1">
            <a:spLocks/>
          </p:cNvSpPr>
          <p:nvPr/>
        </p:nvSpPr>
        <p:spPr>
          <a:xfrm>
            <a:off x="449553" y="458041"/>
            <a:ext cx="11477368" cy="435140"/>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 piè di pagina è riportata una legenda che riepiloga le regole salienti da seguire per la compilazione della domanda.</a:t>
            </a:r>
          </a:p>
        </p:txBody>
      </p:sp>
      <p:pic>
        <p:nvPicPr>
          <p:cNvPr id="9" name="Immagine 8">
            <a:extLst>
              <a:ext uri="{FF2B5EF4-FFF2-40B4-BE49-F238E27FC236}">
                <a16:creationId xmlns:a16="http://schemas.microsoft.com/office/drawing/2014/main" id="{01A5B925-16D6-A7D0-488F-B4B8E7B37C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4208" y="5325591"/>
            <a:ext cx="215265" cy="215265"/>
          </a:xfrm>
          <a:prstGeom prst="rect">
            <a:avLst/>
          </a:prstGeom>
          <a:ln w="6350">
            <a:solidFill>
              <a:schemeClr val="tx1"/>
            </a:solidFill>
          </a:ln>
        </p:spPr>
      </p:pic>
      <p:sp>
        <p:nvSpPr>
          <p:cNvPr id="10" name="Segnaposto contenuto 2">
            <a:extLst>
              <a:ext uri="{FF2B5EF4-FFF2-40B4-BE49-F238E27FC236}">
                <a16:creationId xmlns:a16="http://schemas.microsoft.com/office/drawing/2014/main" id="{34E0497C-BE36-EFB8-0039-C342584EDC35}"/>
              </a:ext>
            </a:extLst>
          </p:cNvPr>
          <p:cNvSpPr txBox="1">
            <a:spLocks/>
          </p:cNvSpPr>
          <p:nvPr/>
        </p:nvSpPr>
        <p:spPr>
          <a:xfrm>
            <a:off x="625982" y="6267062"/>
            <a:ext cx="9697337" cy="533360"/>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ATTENZIONE: in ogni caso se una o più regole non sono rispettate il pulsante VERIFICA, presente nella sezione RIEPILOGO, da esito  negativo e la domanda non potrà essere trasmessa</a:t>
            </a:r>
          </a:p>
        </p:txBody>
      </p:sp>
      <p:sp>
        <p:nvSpPr>
          <p:cNvPr id="11" name="Segnaposto contenuto 2">
            <a:extLst>
              <a:ext uri="{FF2B5EF4-FFF2-40B4-BE49-F238E27FC236}">
                <a16:creationId xmlns:a16="http://schemas.microsoft.com/office/drawing/2014/main" id="{39FE0E7E-4099-8374-B138-318FCA896932}"/>
              </a:ext>
            </a:extLst>
          </p:cNvPr>
          <p:cNvSpPr txBox="1">
            <a:spLocks/>
          </p:cNvSpPr>
          <p:nvPr/>
        </p:nvSpPr>
        <p:spPr>
          <a:xfrm>
            <a:off x="4236358" y="1041846"/>
            <a:ext cx="3590120" cy="35576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600"/>
              </a:spcBef>
              <a:spcAft>
                <a:spcPts val="0"/>
              </a:spcAft>
              <a:buClr>
                <a:srgbClr val="FFFFFF"/>
              </a:buClr>
              <a:buSzTx/>
              <a:buFont typeface="Wingdings 2" pitchFamily="18" charset="2"/>
              <a:buNone/>
              <a:tabLst/>
              <a:defRPr/>
            </a:pP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Regole per </a:t>
            </a:r>
            <a:r>
              <a:rPr lang="it-IT" sz="1400" b="1" dirty="0">
                <a:solidFill>
                  <a:srgbClr val="004474"/>
                </a:solidFill>
                <a:latin typeface="Arial" panose="020B0604020202020204" pitchFamily="34" charset="0"/>
                <a:cs typeface="Arial" panose="020B0604020202020204" pitchFamily="34" charset="0"/>
              </a:rPr>
              <a:t>la</a:t>
            </a: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 </a:t>
            </a:r>
            <a:r>
              <a:rPr lang="it-IT" sz="1400" b="1" dirty="0">
                <a:solidFill>
                  <a:srgbClr val="004474"/>
                </a:solidFill>
                <a:latin typeface="Arial" panose="020B0604020202020204" pitchFamily="34" charset="0"/>
                <a:cs typeface="Arial" panose="020B0604020202020204" pitchFamily="34" charset="0"/>
              </a:rPr>
              <a:t>linea</a:t>
            </a: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 TERZO_SETTORE_A</a:t>
            </a:r>
          </a:p>
        </p:txBody>
      </p:sp>
      <p:sp>
        <p:nvSpPr>
          <p:cNvPr id="2" name="Segnaposto contenuto 2">
            <a:extLst>
              <a:ext uri="{FF2B5EF4-FFF2-40B4-BE49-F238E27FC236}">
                <a16:creationId xmlns:a16="http://schemas.microsoft.com/office/drawing/2014/main" id="{146B1AB7-2973-246A-5611-2CD89EED5671}"/>
              </a:ext>
            </a:extLst>
          </p:cNvPr>
          <p:cNvSpPr txBox="1">
            <a:spLocks/>
          </p:cNvSpPr>
          <p:nvPr/>
        </p:nvSpPr>
        <p:spPr>
          <a:xfrm>
            <a:off x="4393177" y="2849773"/>
            <a:ext cx="3590120" cy="35576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600"/>
              </a:spcBef>
              <a:spcAft>
                <a:spcPts val="0"/>
              </a:spcAft>
              <a:buClr>
                <a:srgbClr val="FFFFFF"/>
              </a:buClr>
              <a:buSzTx/>
              <a:buFont typeface="Wingdings 2" pitchFamily="18" charset="2"/>
              <a:buNone/>
              <a:tabLst/>
              <a:defRPr/>
            </a:pP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Regole per </a:t>
            </a:r>
            <a:r>
              <a:rPr lang="it-IT" sz="1400" b="1" dirty="0">
                <a:solidFill>
                  <a:srgbClr val="004474"/>
                </a:solidFill>
                <a:latin typeface="Arial" panose="020B0604020202020204" pitchFamily="34" charset="0"/>
                <a:cs typeface="Arial" panose="020B0604020202020204" pitchFamily="34" charset="0"/>
              </a:rPr>
              <a:t>la</a:t>
            </a: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 </a:t>
            </a:r>
            <a:r>
              <a:rPr lang="it-IT" sz="1400" b="1" dirty="0">
                <a:solidFill>
                  <a:srgbClr val="004474"/>
                </a:solidFill>
                <a:latin typeface="Arial" panose="020B0604020202020204" pitchFamily="34" charset="0"/>
                <a:cs typeface="Arial" panose="020B0604020202020204" pitchFamily="34" charset="0"/>
              </a:rPr>
              <a:t>linea</a:t>
            </a: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 TERZO_SETTORE_B</a:t>
            </a:r>
          </a:p>
        </p:txBody>
      </p:sp>
      <p:pic>
        <p:nvPicPr>
          <p:cNvPr id="7" name="Immagine 6">
            <a:extLst>
              <a:ext uri="{FF2B5EF4-FFF2-40B4-BE49-F238E27FC236}">
                <a16:creationId xmlns:a16="http://schemas.microsoft.com/office/drawing/2014/main" id="{BEAAD711-EF93-47E6-D8C5-6092169783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1816" y="1441459"/>
            <a:ext cx="9739204" cy="1348857"/>
          </a:xfrm>
          <a:prstGeom prst="rect">
            <a:avLst/>
          </a:prstGeom>
          <a:ln>
            <a:noFill/>
          </a:ln>
          <a:effectLst>
            <a:outerShdw blurRad="190500" algn="tl" rotWithShape="0">
              <a:srgbClr val="000000">
                <a:alpha val="70000"/>
              </a:srgbClr>
            </a:outerShdw>
          </a:effectLst>
        </p:spPr>
      </p:pic>
      <p:pic>
        <p:nvPicPr>
          <p:cNvPr id="15" name="Immagine 14">
            <a:extLst>
              <a:ext uri="{FF2B5EF4-FFF2-40B4-BE49-F238E27FC236}">
                <a16:creationId xmlns:a16="http://schemas.microsoft.com/office/drawing/2014/main" id="{1609EF6E-F689-5D7E-4D12-5CCC45A285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53068" y="3348426"/>
            <a:ext cx="9685859" cy="133361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81362822"/>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B7D3BA0-9EEE-A2F7-658C-1A5F6B27D5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659" y="1525679"/>
            <a:ext cx="11180881" cy="3005893"/>
          </a:xfrm>
          <a:prstGeom prst="rect">
            <a:avLst/>
          </a:prstGeom>
          <a:ln>
            <a:noFill/>
          </a:ln>
          <a:effectLst>
            <a:outerShdw blurRad="190500" algn="tl" rotWithShape="0">
              <a:srgbClr val="000000">
                <a:alpha val="70000"/>
              </a:srgbClr>
            </a:outerShdw>
          </a:effectLst>
        </p:spPr>
      </p:pic>
      <p:sp>
        <p:nvSpPr>
          <p:cNvPr id="2" name="Segnaposto contenuto 2">
            <a:extLst>
              <a:ext uri="{FF2B5EF4-FFF2-40B4-BE49-F238E27FC236}">
                <a16:creationId xmlns:a16="http://schemas.microsoft.com/office/drawing/2014/main" id="{BB92D3ED-1EF3-F0B4-A5C6-DBB1B3A176BC}"/>
              </a:ext>
            </a:extLst>
          </p:cNvPr>
          <p:cNvSpPr txBox="1">
            <a:spLocks/>
          </p:cNvSpPr>
          <p:nvPr/>
        </p:nvSpPr>
        <p:spPr>
          <a:xfrm>
            <a:off x="450688" y="847105"/>
            <a:ext cx="11493178" cy="52185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l’inserimento di una voce di spesa occorre cliccare sull’icona         «Inserisci una voce di spesa»</a:t>
            </a:r>
          </a:p>
        </p:txBody>
      </p:sp>
      <p:sp>
        <p:nvSpPr>
          <p:cNvPr id="4" name="Titolo 3"/>
          <p:cNvSpPr>
            <a:spLocks noGrp="1"/>
          </p:cNvSpPr>
          <p:nvPr>
            <p:ph type="title"/>
          </p:nvPr>
        </p:nvSpPr>
        <p:spPr>
          <a:xfrm>
            <a:off x="449558" y="50541"/>
            <a:ext cx="11477367" cy="43514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«PIANO»</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2" name="Segnaposto contenuto 2"/>
          <p:cNvSpPr txBox="1">
            <a:spLocks/>
          </p:cNvSpPr>
          <p:nvPr/>
        </p:nvSpPr>
        <p:spPr>
          <a:xfrm>
            <a:off x="452065" y="480794"/>
            <a:ext cx="11474859" cy="36512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La sezione consente di inserire le voci di spesa e i relativi importi. </a:t>
            </a:r>
          </a:p>
        </p:txBody>
      </p:sp>
      <p:sp>
        <p:nvSpPr>
          <p:cNvPr id="15" name="Rettangolo arrotondato 14">
            <a:extLst>
              <a:ext uri="{FF2B5EF4-FFF2-40B4-BE49-F238E27FC236}">
                <a16:creationId xmlns:a16="http://schemas.microsoft.com/office/drawing/2014/main" id="{953A4A40-5558-F784-30B9-C238994215FC}"/>
              </a:ext>
            </a:extLst>
          </p:cNvPr>
          <p:cNvSpPr/>
          <p:nvPr/>
        </p:nvSpPr>
        <p:spPr>
          <a:xfrm flipV="1">
            <a:off x="9759660" y="1827200"/>
            <a:ext cx="1822740" cy="375141"/>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dirty="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pic>
        <p:nvPicPr>
          <p:cNvPr id="11" name="Immagine 10">
            <a:extLst>
              <a:ext uri="{FF2B5EF4-FFF2-40B4-BE49-F238E27FC236}">
                <a16:creationId xmlns:a16="http://schemas.microsoft.com/office/drawing/2014/main" id="{323310B1-98B7-DF63-9FEA-FBAABE1037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0690" y="972676"/>
            <a:ext cx="217905" cy="234667"/>
          </a:xfrm>
          <a:prstGeom prst="rect">
            <a:avLst/>
          </a:prstGeom>
          <a:ln w="6350">
            <a:solidFill>
              <a:schemeClr val="tx1"/>
            </a:solidFill>
          </a:ln>
        </p:spPr>
      </p:pic>
      <p:sp>
        <p:nvSpPr>
          <p:cNvPr id="8" name="CasellaDiTesto 7"/>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5"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02050708"/>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E87E123F-66B3-DE9A-8F92-10645BA845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479" y="1011300"/>
            <a:ext cx="11094005" cy="3275207"/>
          </a:xfrm>
          <a:prstGeom prst="rect">
            <a:avLst/>
          </a:prstGeom>
          <a:ln>
            <a:noFill/>
          </a:ln>
          <a:effectLst>
            <a:outerShdw blurRad="190500" algn="tl" rotWithShape="0">
              <a:srgbClr val="000000">
                <a:alpha val="70000"/>
              </a:srgbClr>
            </a:outerShdw>
          </a:effectLst>
        </p:spPr>
      </p:pic>
      <p:pic>
        <p:nvPicPr>
          <p:cNvPr id="11" name="Immagine 10">
            <a:extLst>
              <a:ext uri="{FF2B5EF4-FFF2-40B4-BE49-F238E27FC236}">
                <a16:creationId xmlns:a16="http://schemas.microsoft.com/office/drawing/2014/main" id="{0AB913F5-460C-3E23-0BA3-FF2BF099CE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1479" y="4127518"/>
            <a:ext cx="7321550" cy="2406224"/>
          </a:xfrm>
          <a:prstGeom prst="rect">
            <a:avLst/>
          </a:prstGeom>
          <a:ln>
            <a:noFill/>
          </a:ln>
          <a:effectLst>
            <a:outerShdw blurRad="190500" algn="tl" rotWithShape="0">
              <a:srgbClr val="000000">
                <a:alpha val="70000"/>
              </a:srgbClr>
            </a:outerShdw>
          </a:effectLst>
        </p:spPr>
      </p:pic>
      <p:sp>
        <p:nvSpPr>
          <p:cNvPr id="4" name="Titolo 3"/>
          <p:cNvSpPr>
            <a:spLocks noGrp="1"/>
          </p:cNvSpPr>
          <p:nvPr>
            <p:ph type="title"/>
          </p:nvPr>
        </p:nvSpPr>
        <p:spPr>
          <a:xfrm>
            <a:off x="449558" y="50541"/>
            <a:ext cx="11477367" cy="43514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a:t>
            </a:r>
            <a:r>
              <a:rPr lang="it-IT" sz="1600"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PIANO</a:t>
            </a: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2</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2" name="Segnaposto contenuto 2"/>
          <p:cNvSpPr txBox="1">
            <a:spLocks/>
          </p:cNvSpPr>
          <p:nvPr/>
        </p:nvSpPr>
        <p:spPr>
          <a:xfrm>
            <a:off x="452065" y="480794"/>
            <a:ext cx="11474859" cy="435140"/>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La voce di spesa deve essere inserita selezionando progressivamente le tipologie di interesse in livelli di dettaglio successivi </a:t>
            </a:r>
          </a:p>
        </p:txBody>
      </p:sp>
      <p:sp>
        <p:nvSpPr>
          <p:cNvPr id="2" name="CasellaDiTesto 1">
            <a:extLst>
              <a:ext uri="{FF2B5EF4-FFF2-40B4-BE49-F238E27FC236}">
                <a16:creationId xmlns:a16="http://schemas.microsoft.com/office/drawing/2014/main" id="{085C49D4-4713-33A8-9A0F-AA51A012217B}"/>
              </a:ext>
            </a:extLst>
          </p:cNvPr>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5"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26" name="Segnaposto contenuto 2">
            <a:extLst>
              <a:ext uri="{FF2B5EF4-FFF2-40B4-BE49-F238E27FC236}">
                <a16:creationId xmlns:a16="http://schemas.microsoft.com/office/drawing/2014/main" id="{77C8363A-DA78-9AA9-AF06-B04003094A9F}"/>
              </a:ext>
            </a:extLst>
          </p:cNvPr>
          <p:cNvSpPr txBox="1">
            <a:spLocks/>
          </p:cNvSpPr>
          <p:nvPr/>
        </p:nvSpPr>
        <p:spPr>
          <a:xfrm>
            <a:off x="8057659" y="1333768"/>
            <a:ext cx="2524377" cy="66603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2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Selezionata la voce di spesa è possibile inserire l’importo</a:t>
            </a:r>
          </a:p>
        </p:txBody>
      </p:sp>
      <p:sp>
        <p:nvSpPr>
          <p:cNvPr id="28" name="Segnaposto contenuto 2">
            <a:extLst>
              <a:ext uri="{FF2B5EF4-FFF2-40B4-BE49-F238E27FC236}">
                <a16:creationId xmlns:a16="http://schemas.microsoft.com/office/drawing/2014/main" id="{D566220E-A7E2-FEE2-243A-68F645DA3DD5}"/>
              </a:ext>
            </a:extLst>
          </p:cNvPr>
          <p:cNvSpPr txBox="1">
            <a:spLocks/>
          </p:cNvSpPr>
          <p:nvPr/>
        </p:nvSpPr>
        <p:spPr>
          <a:xfrm>
            <a:off x="8228319" y="5148067"/>
            <a:ext cx="2649717" cy="36512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2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Il pulsante «Aggiungi» permette il salvataggio delle voce</a:t>
            </a:r>
          </a:p>
        </p:txBody>
      </p:sp>
      <p:sp>
        <p:nvSpPr>
          <p:cNvPr id="17" name="Segnaposto contenuto 2">
            <a:extLst>
              <a:ext uri="{FF2B5EF4-FFF2-40B4-BE49-F238E27FC236}">
                <a16:creationId xmlns:a16="http://schemas.microsoft.com/office/drawing/2014/main" id="{86A6BE21-E6E4-7932-867C-8AE25EEFD8F7}"/>
              </a:ext>
            </a:extLst>
          </p:cNvPr>
          <p:cNvSpPr txBox="1">
            <a:spLocks/>
          </p:cNvSpPr>
          <p:nvPr/>
        </p:nvSpPr>
        <p:spPr>
          <a:xfrm>
            <a:off x="4703500" y="4412854"/>
            <a:ext cx="2288116" cy="514643"/>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2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Questa area è riservata all'imputazione dell’importo della spesa </a:t>
            </a:r>
          </a:p>
        </p:txBody>
      </p:sp>
      <p:sp>
        <p:nvSpPr>
          <p:cNvPr id="29" name="Rettangolo arrotondato 14">
            <a:extLst>
              <a:ext uri="{FF2B5EF4-FFF2-40B4-BE49-F238E27FC236}">
                <a16:creationId xmlns:a16="http://schemas.microsoft.com/office/drawing/2014/main" id="{002EADE8-07D6-B3F6-560F-189A85B38A75}"/>
              </a:ext>
            </a:extLst>
          </p:cNvPr>
          <p:cNvSpPr/>
          <p:nvPr/>
        </p:nvSpPr>
        <p:spPr>
          <a:xfrm flipV="1">
            <a:off x="7485910" y="5103324"/>
            <a:ext cx="603114" cy="365125"/>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sp>
        <p:nvSpPr>
          <p:cNvPr id="3" name="Ovale 2">
            <a:extLst>
              <a:ext uri="{FF2B5EF4-FFF2-40B4-BE49-F238E27FC236}">
                <a16:creationId xmlns:a16="http://schemas.microsoft.com/office/drawing/2014/main" id="{01C1BEB7-1C4D-7C40-A96E-0627951F9324}"/>
              </a:ext>
            </a:extLst>
          </p:cNvPr>
          <p:cNvSpPr/>
          <p:nvPr/>
        </p:nvSpPr>
        <p:spPr>
          <a:xfrm>
            <a:off x="7388620" y="1505996"/>
            <a:ext cx="379797" cy="374287"/>
          </a:xfrm>
          <a:prstGeom prst="ellips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FFFFFF"/>
                </a:solidFill>
                <a:effectLst/>
                <a:uLnTx/>
                <a:uFillTx/>
                <a:latin typeface="Corbel" panose="020B0503020204020204"/>
                <a:ea typeface="+mn-ea"/>
                <a:cs typeface="+mn-cs"/>
              </a:rPr>
              <a:t>1</a:t>
            </a:r>
          </a:p>
        </p:txBody>
      </p:sp>
      <p:sp>
        <p:nvSpPr>
          <p:cNvPr id="7" name="Ovale 6">
            <a:extLst>
              <a:ext uri="{FF2B5EF4-FFF2-40B4-BE49-F238E27FC236}">
                <a16:creationId xmlns:a16="http://schemas.microsoft.com/office/drawing/2014/main" id="{95FFE9E7-4C4B-A1CF-6FC8-0A0D9D38D527}"/>
              </a:ext>
            </a:extLst>
          </p:cNvPr>
          <p:cNvSpPr/>
          <p:nvPr/>
        </p:nvSpPr>
        <p:spPr>
          <a:xfrm>
            <a:off x="4138413" y="4549367"/>
            <a:ext cx="379797" cy="374287"/>
          </a:xfrm>
          <a:prstGeom prst="ellips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FFFFFF"/>
                </a:solidFill>
                <a:effectLst/>
                <a:uLnTx/>
                <a:uFillTx/>
                <a:latin typeface="Corbel" panose="020B0503020204020204"/>
                <a:ea typeface="+mn-ea"/>
                <a:cs typeface="+mn-cs"/>
              </a:rPr>
              <a:t>2</a:t>
            </a:r>
          </a:p>
        </p:txBody>
      </p:sp>
      <p:sp>
        <p:nvSpPr>
          <p:cNvPr id="23" name="Freccia a destra 22">
            <a:extLst>
              <a:ext uri="{FF2B5EF4-FFF2-40B4-BE49-F238E27FC236}">
                <a16:creationId xmlns:a16="http://schemas.microsoft.com/office/drawing/2014/main" id="{C9BB2EE2-96CE-4F46-60EB-A3E7D7ED44F4}"/>
              </a:ext>
            </a:extLst>
          </p:cNvPr>
          <p:cNvSpPr/>
          <p:nvPr/>
        </p:nvSpPr>
        <p:spPr>
          <a:xfrm rot="19414439" flipH="1">
            <a:off x="2382111" y="3548209"/>
            <a:ext cx="3483496" cy="3480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752305473"/>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99CF99C-9221-466F-E346-02E8498247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017" y="2017311"/>
            <a:ext cx="11112447" cy="2734293"/>
          </a:xfrm>
          <a:prstGeom prst="rect">
            <a:avLst/>
          </a:prstGeom>
          <a:ln>
            <a:noFill/>
          </a:ln>
          <a:effectLst>
            <a:outerShdw blurRad="190500" algn="tl" rotWithShape="0">
              <a:srgbClr val="000000">
                <a:alpha val="70000"/>
              </a:srgbClr>
            </a:outerShdw>
          </a:effectLst>
        </p:spPr>
      </p:pic>
      <p:sp>
        <p:nvSpPr>
          <p:cNvPr id="4" name="Titolo 3"/>
          <p:cNvSpPr>
            <a:spLocks noGrp="1"/>
          </p:cNvSpPr>
          <p:nvPr>
            <p:ph type="title"/>
          </p:nvPr>
        </p:nvSpPr>
        <p:spPr>
          <a:xfrm>
            <a:off x="449558" y="50541"/>
            <a:ext cx="11477367" cy="43514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a:t>
            </a:r>
            <a:r>
              <a:rPr lang="it-IT" sz="1600" i="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PIANO</a:t>
            </a: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3</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2" name="Segnaposto contenuto 2"/>
          <p:cNvSpPr txBox="1">
            <a:spLocks/>
          </p:cNvSpPr>
          <p:nvPr/>
        </p:nvSpPr>
        <p:spPr>
          <a:xfrm>
            <a:off x="452065" y="480794"/>
            <a:ext cx="11474859" cy="1291532"/>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Le voce di spesa salvate sono visualizzate nella lista e contemporaneamente vengono aggiornati i valori  degli importi totali del piano.</a:t>
            </a:r>
          </a:p>
          <a:p>
            <a:pPr marL="0" marR="0" lvl="0" indent="0" algn="just" defTabSz="914400" rtl="0" eaLnBrk="1" fontAlgn="auto" latinLnBrk="0" hangingPunct="1">
              <a:lnSpc>
                <a:spcPct val="100000"/>
              </a:lnSpc>
              <a:spcBef>
                <a:spcPts val="600"/>
              </a:spcBef>
              <a:spcAft>
                <a:spcPts val="60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ciascuna voce è possibile nella colonna AZIONI:</a:t>
            </a:r>
          </a:p>
          <a:p>
            <a:pPr marL="182880" marR="0" lvl="0" indent="-182880" algn="just" defTabSz="914400" rtl="0" eaLnBrk="1" fontAlgn="auto" latinLnBrk="0" hangingPunct="1">
              <a:lnSpc>
                <a:spcPct val="100000"/>
              </a:lnSpc>
              <a:spcBef>
                <a:spcPts val="0"/>
              </a:spcBef>
              <a:spcAft>
                <a:spcPts val="0"/>
              </a:spcAft>
              <a:buClr>
                <a:srgbClr val="FFFFFF"/>
              </a:buClr>
              <a:buSzTx/>
              <a:buFont typeface="Wingdings 2" pitchFamily="18" charset="2"/>
              <a:buChar char=""/>
              <a:tabLst/>
              <a:defRPr/>
            </a:pP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Modificare</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gli importi e il regime </a:t>
            </a: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 typeface="Wingdings 2" pitchFamily="18" charset="2"/>
              <a:buChar char=""/>
              <a:tabLst/>
              <a:defRPr/>
            </a:pP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Eliminare</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la  voce </a:t>
            </a:r>
          </a:p>
        </p:txBody>
      </p:sp>
      <p:sp>
        <p:nvSpPr>
          <p:cNvPr id="10" name="Rettangolo arrotondato 14">
            <a:extLst>
              <a:ext uri="{FF2B5EF4-FFF2-40B4-BE49-F238E27FC236}">
                <a16:creationId xmlns:a16="http://schemas.microsoft.com/office/drawing/2014/main" id="{8C042763-E45F-3630-3E07-250C4040503E}"/>
              </a:ext>
            </a:extLst>
          </p:cNvPr>
          <p:cNvSpPr/>
          <p:nvPr/>
        </p:nvSpPr>
        <p:spPr>
          <a:xfrm flipV="1">
            <a:off x="10816178" y="2939079"/>
            <a:ext cx="928286" cy="979842"/>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a:ln w="22225">
                <a:solidFill>
                  <a:srgbClr val="FAB900"/>
                </a:solidFill>
                <a:prstDash val="solid"/>
              </a:ln>
              <a:solidFill>
                <a:srgbClr val="FAB900">
                  <a:lumMod val="40000"/>
                  <a:lumOff val="60000"/>
                </a:srgbClr>
              </a:solidFill>
              <a:effectLst/>
              <a:uLnTx/>
              <a:uFillTx/>
              <a:latin typeface="Corbel" panose="020B0503020204020204"/>
              <a:ea typeface="+mn-ea"/>
              <a:cs typeface="+mn-cs"/>
            </a:endParaRPr>
          </a:p>
        </p:txBody>
      </p:sp>
      <p:pic>
        <p:nvPicPr>
          <p:cNvPr id="14" name="Immagine 13">
            <a:extLst>
              <a:ext uri="{FF2B5EF4-FFF2-40B4-BE49-F238E27FC236}">
                <a16:creationId xmlns:a16="http://schemas.microsoft.com/office/drawing/2014/main" id="{430978F3-208F-4729-3FDB-B69457986D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124" y="1061153"/>
            <a:ext cx="236220" cy="259080"/>
          </a:xfrm>
          <a:prstGeom prst="rect">
            <a:avLst/>
          </a:prstGeom>
          <a:ln w="6350">
            <a:solidFill>
              <a:schemeClr val="tx1"/>
            </a:solidFill>
          </a:ln>
        </p:spPr>
      </p:pic>
      <p:pic>
        <p:nvPicPr>
          <p:cNvPr id="18" name="Immagine 17">
            <a:extLst>
              <a:ext uri="{FF2B5EF4-FFF2-40B4-BE49-F238E27FC236}">
                <a16:creationId xmlns:a16="http://schemas.microsoft.com/office/drawing/2014/main" id="{4F336DBE-8761-968B-AD0D-0F54B17C47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207" y="1497617"/>
            <a:ext cx="246910" cy="238679"/>
          </a:xfrm>
          <a:prstGeom prst="rect">
            <a:avLst/>
          </a:prstGeom>
          <a:ln>
            <a:solidFill>
              <a:schemeClr val="tx1"/>
            </a:solidFill>
          </a:ln>
        </p:spPr>
      </p:pic>
      <p:sp>
        <p:nvSpPr>
          <p:cNvPr id="5" name="CasellaDiTesto 4">
            <a:extLst>
              <a:ext uri="{FF2B5EF4-FFF2-40B4-BE49-F238E27FC236}">
                <a16:creationId xmlns:a16="http://schemas.microsoft.com/office/drawing/2014/main" id="{363C5FFB-639C-859D-F7D7-7249CCBC51F3}"/>
              </a:ext>
            </a:extLst>
          </p:cNvPr>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6"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2" name="Segnaposto contenuto 2">
            <a:extLst>
              <a:ext uri="{FF2B5EF4-FFF2-40B4-BE49-F238E27FC236}">
                <a16:creationId xmlns:a16="http://schemas.microsoft.com/office/drawing/2014/main" id="{B23C9B13-9EB0-E8EB-12A5-B1EF9339D16B}"/>
              </a:ext>
            </a:extLst>
          </p:cNvPr>
          <p:cNvSpPr txBox="1">
            <a:spLocks/>
          </p:cNvSpPr>
          <p:nvPr/>
        </p:nvSpPr>
        <p:spPr>
          <a:xfrm>
            <a:off x="2456836" y="5395021"/>
            <a:ext cx="7278328" cy="663677"/>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600"/>
              </a:spcBef>
              <a:spcAft>
                <a:spcPts val="0"/>
              </a:spcAft>
              <a:buClr>
                <a:srgbClr val="FFFFFF"/>
              </a:buClr>
              <a:buSzTx/>
              <a:buFont typeface="Wingdings 2" pitchFamily="18" charset="2"/>
              <a:buNone/>
              <a:tabLst/>
              <a:defRPr/>
            </a:pP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Eventuali errori o incoerenze non esplicite nella compilazione del</a:t>
            </a:r>
            <a:r>
              <a:rPr lang="it-IT" sz="1400" b="1" dirty="0">
                <a:solidFill>
                  <a:srgbClr val="004474"/>
                </a:solidFill>
                <a:latin typeface="Arial" panose="020B0604020202020204" pitchFamily="34" charset="0"/>
                <a:cs typeface="Arial" panose="020B0604020202020204" pitchFamily="34" charset="0"/>
              </a:rPr>
              <a:t> PIANO </a:t>
            </a: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sono evidenziati nella sezione RIEPILOGO e non permettono la trasmissione della domanda</a:t>
            </a:r>
          </a:p>
        </p:txBody>
      </p:sp>
    </p:spTree>
    <p:extLst>
      <p:ext uri="{BB962C8B-B14F-4D97-AF65-F5344CB8AC3E}">
        <p14:creationId xmlns:p14="http://schemas.microsoft.com/office/powerpoint/2010/main" val="2723185884"/>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6169E40E-B6C0-F662-A457-C38CDAFB12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1292" y="1072113"/>
            <a:ext cx="6689416" cy="3819474"/>
          </a:xfrm>
          <a:prstGeom prst="rect">
            <a:avLst/>
          </a:prstGeom>
          <a:ln>
            <a:noFill/>
          </a:ln>
          <a:effectLst>
            <a:outerShdw blurRad="190500" algn="tl" rotWithShape="0">
              <a:srgbClr val="000000">
                <a:alpha val="70000"/>
              </a:srgbClr>
            </a:outerShdw>
          </a:effectLst>
        </p:spPr>
      </p:pic>
      <p:sp>
        <p:nvSpPr>
          <p:cNvPr id="4" name="Titolo 3"/>
          <p:cNvSpPr>
            <a:spLocks noGrp="1"/>
          </p:cNvSpPr>
          <p:nvPr>
            <p:ph type="title"/>
          </p:nvPr>
        </p:nvSpPr>
        <p:spPr>
          <a:xfrm>
            <a:off x="449558" y="50541"/>
            <a:ext cx="11477367" cy="435140"/>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«QUADRO ECONOMICO»</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24</a:t>
            </a:fld>
            <a:endParaRPr lang="it-IT"/>
          </a:p>
        </p:txBody>
      </p:sp>
      <p:sp>
        <p:nvSpPr>
          <p:cNvPr id="12" name="Segnaposto contenuto 2"/>
          <p:cNvSpPr txBox="1">
            <a:spLocks/>
          </p:cNvSpPr>
          <p:nvPr/>
        </p:nvSpPr>
        <p:spPr>
          <a:xfrm>
            <a:off x="452065" y="480795"/>
            <a:ext cx="11477368" cy="43514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buClr>
                <a:schemeClr val="bg1"/>
              </a:buClr>
              <a:buNone/>
            </a:pPr>
            <a:r>
              <a:rPr lang="it-IT" sz="1400" dirty="0">
                <a:solidFill>
                  <a:schemeClr val="bg1"/>
                </a:solidFill>
                <a:latin typeface="Arial" panose="020B0604020202020204" pitchFamily="34" charset="0"/>
                <a:cs typeface="Arial" panose="020B0604020202020204" pitchFamily="34" charset="0"/>
              </a:rPr>
              <a:t>In questa sezione il campo “Importo piano” si auto compila e il proponente non dovrà inserire nessun dato</a:t>
            </a:r>
          </a:p>
        </p:txBody>
      </p:sp>
      <p:sp>
        <p:nvSpPr>
          <p:cNvPr id="8" name="CasellaDiTesto 7"/>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3"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
        <p:nvSpPr>
          <p:cNvPr id="9" name="Segnaposto contenuto 2">
            <a:extLst>
              <a:ext uri="{FF2B5EF4-FFF2-40B4-BE49-F238E27FC236}">
                <a16:creationId xmlns:a16="http://schemas.microsoft.com/office/drawing/2014/main" id="{209318AC-64BB-418B-BC0C-17B90458AF36}"/>
              </a:ext>
            </a:extLst>
          </p:cNvPr>
          <p:cNvSpPr txBox="1">
            <a:spLocks/>
          </p:cNvSpPr>
          <p:nvPr/>
        </p:nvSpPr>
        <p:spPr>
          <a:xfrm>
            <a:off x="204257" y="5235235"/>
            <a:ext cx="11477368" cy="120981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buClr>
                <a:schemeClr val="bg1"/>
              </a:buClr>
              <a:buNone/>
            </a:pPr>
            <a:r>
              <a:rPr lang="it-IT" sz="1400" dirty="0">
                <a:solidFill>
                  <a:schemeClr val="bg1"/>
                </a:solidFill>
                <a:latin typeface="Arial" panose="020B0604020202020204" pitchFamily="34" charset="0"/>
                <a:cs typeface="Arial" panose="020B0604020202020204" pitchFamily="34" charset="0"/>
              </a:rPr>
              <a:t>Premendo “</a:t>
            </a:r>
            <a:r>
              <a:rPr lang="it-IT" sz="1400" b="1" dirty="0">
                <a:solidFill>
                  <a:schemeClr val="bg1"/>
                </a:solidFill>
                <a:latin typeface="Arial" panose="020B0604020202020204" pitchFamily="34" charset="0"/>
                <a:cs typeface="Arial" panose="020B0604020202020204" pitchFamily="34" charset="0"/>
              </a:rPr>
              <a:t>SALVA</a:t>
            </a:r>
            <a:r>
              <a:rPr lang="it-IT" sz="1400" dirty="0">
                <a:solidFill>
                  <a:schemeClr val="bg1"/>
                </a:solidFill>
                <a:latin typeface="Arial" panose="020B0604020202020204" pitchFamily="34" charset="0"/>
                <a:cs typeface="Arial" panose="020B0604020202020204" pitchFamily="34" charset="0"/>
              </a:rPr>
              <a:t>” le informazioni vengono salvate</a:t>
            </a:r>
          </a:p>
          <a:p>
            <a:pPr marL="0" indent="0" algn="just">
              <a:lnSpc>
                <a:spcPct val="100000"/>
              </a:lnSpc>
              <a:buClr>
                <a:schemeClr val="bg1"/>
              </a:buClr>
              <a:buNone/>
            </a:pPr>
            <a:r>
              <a:rPr lang="it-IT" sz="1400" dirty="0">
                <a:solidFill>
                  <a:schemeClr val="bg1"/>
                </a:solidFill>
                <a:latin typeface="Arial" panose="020B0604020202020204" pitchFamily="34" charset="0"/>
                <a:cs typeface="Arial" panose="020B0604020202020204" pitchFamily="34" charset="0"/>
              </a:rPr>
              <a:t>Premendo “</a:t>
            </a:r>
            <a:r>
              <a:rPr lang="it-IT" sz="1400" b="1" dirty="0">
                <a:solidFill>
                  <a:schemeClr val="bg1"/>
                </a:solidFill>
                <a:latin typeface="Arial" panose="020B0604020202020204" pitchFamily="34" charset="0"/>
                <a:cs typeface="Arial" panose="020B0604020202020204" pitchFamily="34" charset="0"/>
              </a:rPr>
              <a:t>SALVA E PROSEGUI&gt;&gt;” </a:t>
            </a:r>
            <a:r>
              <a:rPr lang="it-IT" sz="1400" dirty="0">
                <a:solidFill>
                  <a:schemeClr val="bg1"/>
                </a:solidFill>
                <a:latin typeface="Arial" panose="020B0604020202020204" pitchFamily="34" charset="0"/>
                <a:cs typeface="Arial" panose="020B0604020202020204" pitchFamily="34" charset="0"/>
              </a:rPr>
              <a:t>le informazioni vengono salvate e si accede alla sezione successiva, eventuali errori saranno notificate in fase di verifica della domanda.</a:t>
            </a:r>
          </a:p>
        </p:txBody>
      </p:sp>
      <p:sp>
        <p:nvSpPr>
          <p:cNvPr id="3" name="Rettangolo arrotondato 18">
            <a:extLst>
              <a:ext uri="{FF2B5EF4-FFF2-40B4-BE49-F238E27FC236}">
                <a16:creationId xmlns:a16="http://schemas.microsoft.com/office/drawing/2014/main" id="{FFF61786-3873-D57C-5DB6-87D5743E0240}"/>
              </a:ext>
            </a:extLst>
          </p:cNvPr>
          <p:cNvSpPr/>
          <p:nvPr/>
        </p:nvSpPr>
        <p:spPr>
          <a:xfrm flipV="1">
            <a:off x="2751291" y="2800593"/>
            <a:ext cx="3216889" cy="699692"/>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it-IT" b="1">
              <a:ln w="22225">
                <a:solidFill>
                  <a:schemeClr val="accent2"/>
                </a:solidFill>
                <a:prstDash val="solid"/>
              </a:ln>
              <a:solidFill>
                <a:schemeClr val="accent2">
                  <a:lumMod val="40000"/>
                  <a:lumOff val="60000"/>
                </a:schemeClr>
              </a:solidFill>
            </a:endParaRPr>
          </a:p>
        </p:txBody>
      </p:sp>
      <p:sp>
        <p:nvSpPr>
          <p:cNvPr id="7" name="Segnaposto contenuto 2">
            <a:extLst>
              <a:ext uri="{FF2B5EF4-FFF2-40B4-BE49-F238E27FC236}">
                <a16:creationId xmlns:a16="http://schemas.microsoft.com/office/drawing/2014/main" id="{EE432381-19BA-94B5-CDC5-2E8E4AAA07CA}"/>
              </a:ext>
            </a:extLst>
          </p:cNvPr>
          <p:cNvSpPr txBox="1">
            <a:spLocks/>
          </p:cNvSpPr>
          <p:nvPr/>
        </p:nvSpPr>
        <p:spPr>
          <a:xfrm>
            <a:off x="6856077" y="3150439"/>
            <a:ext cx="5004619" cy="870956"/>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8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In questa sezione è possibile inserire l’eventuale Confinanziamento dell’ente</a:t>
            </a:r>
            <a:endParaRPr kumimoji="0" lang="it-IT" sz="1800" b="1" i="1" u="sng"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622073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7" name="Segnaposto contenuto 2"/>
          <p:cNvSpPr txBox="1">
            <a:spLocks/>
          </p:cNvSpPr>
          <p:nvPr/>
        </p:nvSpPr>
        <p:spPr>
          <a:xfrm>
            <a:off x="461590" y="629586"/>
            <a:ext cx="11477368" cy="1309746"/>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La sezione consente di specificare il firmatario della domanda. Il firmatario predefinito è il rappresentante legale (così come definito nei dati anagrafici del richiedente).</a:t>
            </a:r>
          </a:p>
          <a:p>
            <a:pPr marL="0" indent="0" algn="just">
              <a:lnSpc>
                <a:spcPct val="100000"/>
              </a:lnSpc>
              <a:spcBef>
                <a:spcPts val="0"/>
              </a:spcBef>
              <a:buClr>
                <a:schemeClr val="bg1"/>
              </a:buClr>
              <a:buNone/>
            </a:pPr>
            <a:endParaRPr lang="it-IT" sz="1400" b="1"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Se ci sono più operatori con potere di firma, vengono riportati in elenco (è eventualmente possibile cambiare tale nominativo selezionando un nuovo firmatario tramite l’icona        ). </a:t>
            </a:r>
          </a:p>
        </p:txBody>
      </p:sp>
      <p:sp>
        <p:nvSpPr>
          <p:cNvPr id="2" name="Titolo 1"/>
          <p:cNvSpPr>
            <a:spLocks noGrp="1"/>
          </p:cNvSpPr>
          <p:nvPr>
            <p:ph type="title"/>
          </p:nvPr>
        </p:nvSpPr>
        <p:spPr>
          <a:xfrm>
            <a:off x="461590" y="257150"/>
            <a:ext cx="11477367" cy="372436"/>
          </a:xfrm>
          <a:solidFill>
            <a:schemeClr val="accent1"/>
          </a:solidFill>
        </p:spPr>
        <p:txBody>
          <a:bodyPr vert="horz" lIns="91440" tIns="45720" rIns="91440" bIns="45720" rtlCol="0" anchor="ctr">
            <a:noAutofit/>
          </a:bodyPr>
          <a:lstStyle/>
          <a:p>
            <a:pPr algn="just">
              <a:lnSpc>
                <a:spcPct val="100000"/>
              </a:lnSpc>
              <a:spcBef>
                <a:spcPts val="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«FIRMATARIO»</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25</a:t>
            </a:fld>
            <a:endParaRPr lang="it-IT"/>
          </a:p>
        </p:txBody>
      </p:sp>
      <p:sp>
        <p:nvSpPr>
          <p:cNvPr id="14" name="Segnaposto contenuto 2"/>
          <p:cNvSpPr txBox="1">
            <a:spLocks/>
          </p:cNvSpPr>
          <p:nvPr/>
        </p:nvSpPr>
        <p:spPr>
          <a:xfrm>
            <a:off x="461590" y="3829903"/>
            <a:ext cx="11477368" cy="2190519"/>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0"/>
              </a:spcBef>
              <a:buNone/>
            </a:pPr>
            <a:r>
              <a:rPr lang="it-IT" sz="1400" dirty="0">
                <a:solidFill>
                  <a:schemeClr val="bg1"/>
                </a:solidFill>
                <a:latin typeface="Arial" panose="020B0604020202020204" pitchFamily="34" charset="0"/>
                <a:cs typeface="Arial" panose="020B0604020202020204" pitchFamily="34" charset="0"/>
              </a:rPr>
              <a:t> - Se nella sezione anagrafica “SOGGETTI OPERATORI” è presente (o è stato inserito) solo un rappresentante legale la sezione “FIRMATARIO viene compilata automaticamente.</a:t>
            </a:r>
          </a:p>
          <a:p>
            <a:pPr marL="0" indent="0">
              <a:lnSpc>
                <a:spcPct val="100000"/>
              </a:lnSpc>
              <a:spcBef>
                <a:spcPts val="0"/>
              </a:spcBef>
              <a:buNone/>
            </a:pPr>
            <a:endParaRPr lang="it-IT" sz="1400" dirty="0">
              <a:solidFill>
                <a:schemeClr val="bg1"/>
              </a:solidFill>
              <a:latin typeface="Arial" panose="020B0604020202020204" pitchFamily="34" charset="0"/>
              <a:cs typeface="Arial" panose="020B0604020202020204" pitchFamily="34" charset="0"/>
            </a:endParaRPr>
          </a:p>
          <a:p>
            <a:pPr marL="0" indent="0">
              <a:lnSpc>
                <a:spcPct val="100000"/>
              </a:lnSpc>
              <a:spcBef>
                <a:spcPts val="0"/>
              </a:spcBef>
              <a:buNone/>
            </a:pPr>
            <a:r>
              <a:rPr lang="it-IT" sz="1400" dirty="0">
                <a:solidFill>
                  <a:schemeClr val="bg1"/>
                </a:solidFill>
              </a:rPr>
              <a:t> </a:t>
            </a:r>
            <a:r>
              <a:rPr lang="it-IT" sz="1400" dirty="0">
                <a:solidFill>
                  <a:schemeClr val="bg1"/>
                </a:solidFill>
                <a:latin typeface="Arial" panose="020B0604020202020204" pitchFamily="34" charset="0"/>
                <a:cs typeface="Arial" panose="020B0604020202020204" pitchFamily="34" charset="0"/>
              </a:rPr>
              <a:t>- Se nella sezione anagrafica “SOGGETTI OPERATORI” è stato inserito più di un soggetto con potere di firma è necessario selezionare il soggetto firmatario dall’elenco dei soggetti in possesso del potere di firma. </a:t>
            </a:r>
          </a:p>
          <a:p>
            <a:pPr marL="0" indent="0">
              <a:lnSpc>
                <a:spcPct val="100000"/>
              </a:lnSpc>
              <a:spcBef>
                <a:spcPts val="0"/>
              </a:spcBef>
              <a:buNone/>
            </a:pPr>
            <a:endParaRPr lang="it-IT" sz="1400" dirty="0">
              <a:solidFill>
                <a:schemeClr val="bg1"/>
              </a:solidFill>
            </a:endParaRPr>
          </a:p>
          <a:p>
            <a:pPr marL="0" indent="0">
              <a:lnSpc>
                <a:spcPct val="100000"/>
              </a:lnSpc>
              <a:spcBef>
                <a:spcPts val="0"/>
              </a:spcBef>
              <a:buNone/>
            </a:pPr>
            <a:r>
              <a:rPr lang="it-IT" sz="1400" dirty="0">
                <a:solidFill>
                  <a:schemeClr val="bg1"/>
                </a:solidFill>
                <a:latin typeface="Arial" panose="020B0604020202020204" pitchFamily="34" charset="0"/>
                <a:cs typeface="Arial" panose="020B0604020202020204" pitchFamily="34" charset="0"/>
              </a:rPr>
              <a:t>NB: </a:t>
            </a:r>
            <a:r>
              <a:rPr lang="it-IT" sz="1400" b="1" dirty="0">
                <a:solidFill>
                  <a:schemeClr val="bg1"/>
                </a:solidFill>
                <a:latin typeface="Arial" panose="020B0604020202020204" pitchFamily="34" charset="0"/>
                <a:cs typeface="Arial" panose="020B0604020202020204" pitchFamily="34" charset="0"/>
              </a:rPr>
              <a:t>Se il soggetto firmatario desiderato non è visualizzato in elenco, allora occorre verificare nella “SOGGETTI OPERATORI” del profilo del soggetto proponente  se il soggetto firmatario è presente e se gli è stato attribuito il potere di firma. Se non è presente, è possibile aggiungerlo. </a:t>
            </a:r>
          </a:p>
        </p:txBody>
      </p:sp>
      <p:pic>
        <p:nvPicPr>
          <p:cNvPr id="8" name="Immagine 7"/>
          <p:cNvPicPr/>
          <p:nvPr/>
        </p:nvPicPr>
        <p:blipFill rotWithShape="1">
          <a:blip r:embed="rId2" cstate="print">
            <a:extLst>
              <a:ext uri="{28A0092B-C50C-407E-A947-70E740481C1C}">
                <a14:useLocalDpi xmlns:a14="http://schemas.microsoft.com/office/drawing/2010/main" val="0"/>
              </a:ext>
            </a:extLst>
          </a:blip>
          <a:srcRect t="9018"/>
          <a:stretch/>
        </p:blipFill>
        <p:spPr bwMode="auto">
          <a:xfrm>
            <a:off x="1287038" y="2118658"/>
            <a:ext cx="9619508" cy="1464215"/>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pic>
        <p:nvPicPr>
          <p:cNvPr id="10" name="Immagin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75086" y="1591294"/>
            <a:ext cx="257211" cy="314369"/>
          </a:xfrm>
          <a:prstGeom prst="rect">
            <a:avLst/>
          </a:prstGeom>
        </p:spPr>
      </p:pic>
      <p:sp>
        <p:nvSpPr>
          <p:cNvPr id="12" name="CasellaDiTesto 11"/>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4"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1669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12" name="Immagine 11">
            <a:extLst>
              <a:ext uri="{FF2B5EF4-FFF2-40B4-BE49-F238E27FC236}">
                <a16:creationId xmlns:a16="http://schemas.microsoft.com/office/drawing/2014/main" id="{A615DA9E-CE8B-FD52-FDEA-73614C84AE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0292" y="1526882"/>
            <a:ext cx="9076054" cy="2664793"/>
          </a:xfrm>
          <a:prstGeom prst="rect">
            <a:avLst/>
          </a:prstGeom>
          <a:ln>
            <a:noFill/>
          </a:ln>
          <a:effectLst>
            <a:outerShdw blurRad="190500" algn="tl" rotWithShape="0">
              <a:srgbClr val="000000">
                <a:alpha val="70000"/>
              </a:srgbClr>
            </a:outerShdw>
          </a:effectLst>
        </p:spPr>
      </p:pic>
      <p:sp>
        <p:nvSpPr>
          <p:cNvPr id="8" name="Titolo 7"/>
          <p:cNvSpPr>
            <a:spLocks noGrp="1"/>
          </p:cNvSpPr>
          <p:nvPr>
            <p:ph type="title"/>
          </p:nvPr>
        </p:nvSpPr>
        <p:spPr>
          <a:xfrm>
            <a:off x="461591" y="101588"/>
            <a:ext cx="11477367" cy="459126"/>
          </a:xfrm>
          <a:solidFill>
            <a:schemeClr val="accent1"/>
          </a:solidFill>
        </p:spPr>
        <p:txBody>
          <a:bodyPr vert="horz" lIns="91440" tIns="45720" rIns="91440" bIns="45720" rtlCol="0" anchor="ctr">
            <a:noAutofit/>
          </a:bodyPr>
          <a:lstStyle/>
          <a:p>
            <a:pPr algn="just">
              <a:lnSpc>
                <a:spcPct val="100000"/>
              </a:lnSpc>
              <a:spcBef>
                <a:spcPts val="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«DOCUMENTI»</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26</a:t>
            </a:fld>
            <a:endParaRPr lang="it-IT"/>
          </a:p>
        </p:txBody>
      </p:sp>
      <p:sp>
        <p:nvSpPr>
          <p:cNvPr id="7" name="Segnaposto contenuto 2"/>
          <p:cNvSpPr txBox="1">
            <a:spLocks/>
          </p:cNvSpPr>
          <p:nvPr/>
        </p:nvSpPr>
        <p:spPr>
          <a:xfrm>
            <a:off x="461590" y="555536"/>
            <a:ext cx="11477368" cy="854164"/>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La sezione consente di caricare gli allegati alla domanda stabiliti dal bando.  Premendo il pulsante      è possibile visualizzare la lista dei documenti.</a:t>
            </a: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Per caricare un nuovo documento selezionare “Inserisci documento”      </a:t>
            </a:r>
          </a:p>
        </p:txBody>
      </p:sp>
      <p:pic>
        <p:nvPicPr>
          <p:cNvPr id="5" name="Immagine 4"/>
          <p:cNvPicPr/>
          <p:nvPr/>
        </p:nvPicPr>
        <p:blipFill>
          <a:blip r:embed="rId3" cstate="print">
            <a:extLst>
              <a:ext uri="{28A0092B-C50C-407E-A947-70E740481C1C}">
                <a14:useLocalDpi xmlns:a14="http://schemas.microsoft.com/office/drawing/2010/main" val="0"/>
              </a:ext>
            </a:extLst>
          </a:blip>
          <a:stretch>
            <a:fillRect/>
          </a:stretch>
        </p:blipFill>
        <p:spPr>
          <a:xfrm>
            <a:off x="8705274" y="628621"/>
            <a:ext cx="262890" cy="228600"/>
          </a:xfrm>
          <a:prstGeom prst="rect">
            <a:avLst/>
          </a:prstGeom>
          <a:ln w="6350">
            <a:solidFill>
              <a:schemeClr val="tx1"/>
            </a:solidFill>
          </a:ln>
        </p:spPr>
      </p:pic>
      <p:pic>
        <p:nvPicPr>
          <p:cNvPr id="13" name="Immagine 12"/>
          <p:cNvPicPr>
            <a:picLocks noChangeAspect="1"/>
          </p:cNvPicPr>
          <p:nvPr/>
        </p:nvPicPr>
        <p:blipFill rotWithShape="1">
          <a:blip r:embed="rId4" cstate="print">
            <a:extLst>
              <a:ext uri="{28A0092B-C50C-407E-A947-70E740481C1C}">
                <a14:useLocalDpi xmlns:a14="http://schemas.microsoft.com/office/drawing/2010/main" val="0"/>
              </a:ext>
            </a:extLst>
          </a:blip>
          <a:srcRect r="27266"/>
          <a:stretch/>
        </p:blipFill>
        <p:spPr>
          <a:xfrm>
            <a:off x="1033090" y="4257824"/>
            <a:ext cx="5062910" cy="1607344"/>
          </a:xfrm>
          <a:prstGeom prst="rect">
            <a:avLst/>
          </a:prstGeom>
          <a:ln>
            <a:noFill/>
          </a:ln>
          <a:effectLst>
            <a:outerShdw blurRad="190500" algn="tl" rotWithShape="0">
              <a:srgbClr val="000000">
                <a:alpha val="70000"/>
              </a:srgbClr>
            </a:outerShdw>
          </a:effectLst>
        </p:spPr>
      </p:pic>
      <p:sp>
        <p:nvSpPr>
          <p:cNvPr id="18" name="Segnaposto contenuto 2"/>
          <p:cNvSpPr txBox="1">
            <a:spLocks/>
          </p:cNvSpPr>
          <p:nvPr/>
        </p:nvSpPr>
        <p:spPr>
          <a:xfrm>
            <a:off x="6430590" y="4440950"/>
            <a:ext cx="5384800" cy="1348753"/>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0"/>
              </a:spcBef>
              <a:buClr>
                <a:schemeClr val="bg1"/>
              </a:buClr>
              <a:buNone/>
            </a:pPr>
            <a:r>
              <a:rPr lang="it-IT" sz="1300" dirty="0">
                <a:solidFill>
                  <a:schemeClr val="bg1"/>
                </a:solidFill>
                <a:latin typeface="Arial" panose="020B0604020202020204" pitchFamily="34" charset="0"/>
                <a:cs typeface="Arial" panose="020B0604020202020204" pitchFamily="34" charset="0"/>
              </a:rPr>
              <a:t>Per caricare un documento seguire la seguente procedura:</a:t>
            </a:r>
          </a:p>
          <a:p>
            <a:pPr marL="0" indent="0" algn="just">
              <a:lnSpc>
                <a:spcPct val="100000"/>
              </a:lnSpc>
              <a:spcBef>
                <a:spcPts val="0"/>
              </a:spcBef>
              <a:buClr>
                <a:schemeClr val="bg1"/>
              </a:buClr>
              <a:buNone/>
            </a:pPr>
            <a:endParaRPr lang="it-IT" sz="1300" dirty="0">
              <a:solidFill>
                <a:schemeClr val="bg1"/>
              </a:solidFill>
              <a:latin typeface="Arial" panose="020B0604020202020204" pitchFamily="34" charset="0"/>
              <a:cs typeface="Arial" panose="020B0604020202020204" pitchFamily="34" charset="0"/>
            </a:endParaRPr>
          </a:p>
          <a:p>
            <a:pPr marL="342900" indent="-342900" algn="just">
              <a:lnSpc>
                <a:spcPct val="100000"/>
              </a:lnSpc>
              <a:spcBef>
                <a:spcPts val="0"/>
              </a:spcBef>
              <a:buClr>
                <a:schemeClr val="bg1"/>
              </a:buClr>
              <a:buFont typeface="+mj-lt"/>
              <a:buAutoNum type="arabicPeriod"/>
            </a:pPr>
            <a:r>
              <a:rPr lang="it-IT" sz="1300" dirty="0">
                <a:solidFill>
                  <a:schemeClr val="bg1"/>
                </a:solidFill>
                <a:latin typeface="Arial" panose="020B0604020202020204" pitchFamily="34" charset="0"/>
                <a:cs typeface="Arial" panose="020B0604020202020204" pitchFamily="34" charset="0"/>
              </a:rPr>
              <a:t>Selezionare il documento dal disco locale: pulsante ‘</a:t>
            </a:r>
            <a:r>
              <a:rPr lang="it-IT" sz="1300" b="1" dirty="0">
                <a:solidFill>
                  <a:schemeClr val="bg1"/>
                </a:solidFill>
                <a:latin typeface="Arial" panose="020B0604020202020204" pitchFamily="34" charset="0"/>
                <a:cs typeface="Arial" panose="020B0604020202020204" pitchFamily="34" charset="0"/>
              </a:rPr>
              <a:t>Seleziona</a:t>
            </a:r>
            <a:r>
              <a:rPr lang="it-IT" sz="1300" dirty="0">
                <a:solidFill>
                  <a:schemeClr val="bg1"/>
                </a:solidFill>
                <a:latin typeface="Arial" panose="020B0604020202020204" pitchFamily="34" charset="0"/>
                <a:cs typeface="Arial" panose="020B0604020202020204" pitchFamily="34" charset="0"/>
              </a:rPr>
              <a:t>’;</a:t>
            </a:r>
          </a:p>
          <a:p>
            <a:pPr marL="342900" indent="-342900" algn="just">
              <a:lnSpc>
                <a:spcPct val="100000"/>
              </a:lnSpc>
              <a:spcBef>
                <a:spcPts val="0"/>
              </a:spcBef>
              <a:buClr>
                <a:schemeClr val="bg1"/>
              </a:buClr>
              <a:buFont typeface="+mj-lt"/>
              <a:buAutoNum type="arabicPeriod"/>
            </a:pPr>
            <a:r>
              <a:rPr lang="it-IT" sz="1300" dirty="0">
                <a:solidFill>
                  <a:schemeClr val="bg1"/>
                </a:solidFill>
                <a:latin typeface="Arial" panose="020B0604020202020204" pitchFamily="34" charset="0"/>
                <a:cs typeface="Arial" panose="020B0604020202020204" pitchFamily="34" charset="0"/>
              </a:rPr>
              <a:t>Caricare a sistema il documento selezionato: pulsante ‘</a:t>
            </a:r>
            <a:r>
              <a:rPr lang="it-IT" sz="1300" b="1" dirty="0">
                <a:solidFill>
                  <a:schemeClr val="bg1"/>
                </a:solidFill>
                <a:latin typeface="Arial" panose="020B0604020202020204" pitchFamily="34" charset="0"/>
                <a:cs typeface="Arial" panose="020B0604020202020204" pitchFamily="34" charset="0"/>
              </a:rPr>
              <a:t>Carica</a:t>
            </a:r>
            <a:r>
              <a:rPr lang="it-IT" sz="1300" dirty="0">
                <a:solidFill>
                  <a:schemeClr val="bg1"/>
                </a:solidFill>
                <a:latin typeface="Arial" panose="020B0604020202020204" pitchFamily="34" charset="0"/>
                <a:cs typeface="Arial" panose="020B0604020202020204" pitchFamily="34" charset="0"/>
              </a:rPr>
              <a:t>’;</a:t>
            </a:r>
          </a:p>
          <a:p>
            <a:pPr marL="342900" indent="-342900" algn="just">
              <a:lnSpc>
                <a:spcPct val="100000"/>
              </a:lnSpc>
              <a:spcBef>
                <a:spcPts val="0"/>
              </a:spcBef>
              <a:buClr>
                <a:schemeClr val="bg1"/>
              </a:buClr>
              <a:buFont typeface="+mj-lt"/>
              <a:buAutoNum type="arabicPeriod"/>
            </a:pPr>
            <a:r>
              <a:rPr lang="it-IT" sz="1300" dirty="0">
                <a:solidFill>
                  <a:schemeClr val="bg1"/>
                </a:solidFill>
                <a:latin typeface="Arial" panose="020B0604020202020204" pitchFamily="34" charset="0"/>
                <a:cs typeface="Arial" panose="020B0604020202020204" pitchFamily="34" charset="0"/>
              </a:rPr>
              <a:t>Visualizzare il documento caricato nella pagina: pulsante ‘</a:t>
            </a:r>
            <a:r>
              <a:rPr lang="it-IT" sz="1300" b="1" dirty="0">
                <a:solidFill>
                  <a:schemeClr val="bg1"/>
                </a:solidFill>
                <a:latin typeface="Arial" panose="020B0604020202020204" pitchFamily="34" charset="0"/>
                <a:cs typeface="Arial" panose="020B0604020202020204" pitchFamily="34" charset="0"/>
              </a:rPr>
              <a:t>Aggiungi</a:t>
            </a:r>
            <a:r>
              <a:rPr lang="it-IT" sz="1300" dirty="0">
                <a:solidFill>
                  <a:schemeClr val="bg1"/>
                </a:solidFill>
                <a:latin typeface="Arial" panose="020B0604020202020204" pitchFamily="34" charset="0"/>
                <a:cs typeface="Arial" panose="020B0604020202020204" pitchFamily="34" charset="0"/>
              </a:rPr>
              <a:t>’;</a:t>
            </a:r>
          </a:p>
        </p:txBody>
      </p:sp>
      <p:sp>
        <p:nvSpPr>
          <p:cNvPr id="19" name="Rettangolo arrotondato 18"/>
          <p:cNvSpPr/>
          <p:nvPr/>
        </p:nvSpPr>
        <p:spPr>
          <a:xfrm flipV="1">
            <a:off x="1154629" y="5061496"/>
            <a:ext cx="1262761" cy="431799"/>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it-IT" b="1">
              <a:ln w="22225">
                <a:solidFill>
                  <a:schemeClr val="accent2"/>
                </a:solidFill>
                <a:prstDash val="solid"/>
              </a:ln>
              <a:solidFill>
                <a:schemeClr val="accent2">
                  <a:lumMod val="40000"/>
                  <a:lumOff val="60000"/>
                </a:schemeClr>
              </a:solidFill>
            </a:endParaRPr>
          </a:p>
        </p:txBody>
      </p:sp>
      <p:sp>
        <p:nvSpPr>
          <p:cNvPr id="4" name="Freccia a destra 3"/>
          <p:cNvSpPr/>
          <p:nvPr/>
        </p:nvSpPr>
        <p:spPr>
          <a:xfrm flipH="1">
            <a:off x="4449390" y="4788349"/>
            <a:ext cx="1981200" cy="177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Segnaposto contenuto 2"/>
          <p:cNvSpPr txBox="1">
            <a:spLocks/>
          </p:cNvSpPr>
          <p:nvPr/>
        </p:nvSpPr>
        <p:spPr>
          <a:xfrm>
            <a:off x="3247524" y="5912576"/>
            <a:ext cx="6175876" cy="791979"/>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lgn="just">
              <a:lnSpc>
                <a:spcPct val="100000"/>
              </a:lnSpc>
              <a:spcBef>
                <a:spcPts val="0"/>
              </a:spcBef>
              <a:buClr>
                <a:schemeClr val="bg1"/>
              </a:buClr>
            </a:pPr>
            <a:r>
              <a:rPr lang="it-IT" sz="1400" dirty="0">
                <a:solidFill>
                  <a:schemeClr val="bg1"/>
                </a:solidFill>
                <a:latin typeface="Arial" panose="020B0604020202020204" pitchFamily="34" charset="0"/>
                <a:cs typeface="Arial" panose="020B0604020202020204" pitchFamily="34" charset="0"/>
              </a:rPr>
              <a:t>Per alcune tipologie di documenti possono essere caricati anche più file</a:t>
            </a:r>
          </a:p>
          <a:p>
            <a:pPr algn="just">
              <a:lnSpc>
                <a:spcPct val="100000"/>
              </a:lnSpc>
              <a:spcBef>
                <a:spcPts val="0"/>
              </a:spcBef>
              <a:buClr>
                <a:schemeClr val="bg1"/>
              </a:buClr>
            </a:pPr>
            <a:r>
              <a:rPr lang="it-IT" sz="1400" dirty="0">
                <a:solidFill>
                  <a:schemeClr val="bg1"/>
                </a:solidFill>
                <a:latin typeface="Arial" panose="020B0604020202020204" pitchFamily="34" charset="0"/>
                <a:cs typeface="Arial" panose="020B0604020202020204" pitchFamily="34" charset="0"/>
              </a:rPr>
              <a:t>Possono essere caricati anche </a:t>
            </a:r>
            <a:r>
              <a:rPr lang="it-IT" sz="1400" dirty="0" err="1">
                <a:solidFill>
                  <a:schemeClr val="bg1"/>
                </a:solidFill>
                <a:latin typeface="Arial" panose="020B0604020202020204" pitchFamily="34" charset="0"/>
                <a:cs typeface="Arial" panose="020B0604020202020204" pitchFamily="34" charset="0"/>
              </a:rPr>
              <a:t>file.zip</a:t>
            </a:r>
            <a:r>
              <a:rPr lang="it-IT" sz="1400" dirty="0">
                <a:solidFill>
                  <a:schemeClr val="bg1"/>
                </a:solidFill>
                <a:latin typeface="Arial" panose="020B0604020202020204" pitchFamily="34" charset="0"/>
                <a:cs typeface="Arial" panose="020B0604020202020204" pitchFamily="34" charset="0"/>
              </a:rPr>
              <a:t> e file .</a:t>
            </a:r>
            <a:r>
              <a:rPr lang="it-IT" sz="1400" dirty="0" err="1">
                <a:solidFill>
                  <a:schemeClr val="bg1"/>
                </a:solidFill>
                <a:latin typeface="Arial" panose="020B0604020202020204" pitchFamily="34" charset="0"/>
                <a:cs typeface="Arial" panose="020B0604020202020204" pitchFamily="34" charset="0"/>
              </a:rPr>
              <a:t>xls</a:t>
            </a:r>
            <a:r>
              <a:rPr lang="it-IT" sz="1400" dirty="0">
                <a:solidFill>
                  <a:schemeClr val="bg1"/>
                </a:solidFill>
                <a:latin typeface="Arial" panose="020B0604020202020204" pitchFamily="34" charset="0"/>
                <a:cs typeface="Arial" panose="020B0604020202020204" pitchFamily="34" charset="0"/>
              </a:rPr>
              <a:t> e .</a:t>
            </a:r>
            <a:r>
              <a:rPr lang="it-IT" sz="1400" dirty="0" err="1">
                <a:solidFill>
                  <a:schemeClr val="bg1"/>
                </a:solidFill>
                <a:latin typeface="Arial" panose="020B0604020202020204" pitchFamily="34" charset="0"/>
                <a:cs typeface="Arial" panose="020B0604020202020204" pitchFamily="34" charset="0"/>
              </a:rPr>
              <a:t>xlsx</a:t>
            </a:r>
            <a:endParaRPr lang="it-IT" sz="1400" dirty="0">
              <a:solidFill>
                <a:schemeClr val="bg1"/>
              </a:solidFill>
              <a:latin typeface="Arial" panose="020B0604020202020204" pitchFamily="34" charset="0"/>
              <a:cs typeface="Arial" panose="020B0604020202020204" pitchFamily="34" charset="0"/>
            </a:endParaRPr>
          </a:p>
          <a:p>
            <a:pPr algn="just">
              <a:lnSpc>
                <a:spcPct val="100000"/>
              </a:lnSpc>
              <a:spcBef>
                <a:spcPts val="0"/>
              </a:spcBef>
              <a:buClr>
                <a:schemeClr val="bg1"/>
              </a:buClr>
            </a:pPr>
            <a:r>
              <a:rPr lang="it-IT" sz="1400" b="1" dirty="0">
                <a:solidFill>
                  <a:srgbClr val="004474"/>
                </a:solidFill>
                <a:latin typeface="Arial" panose="020B0604020202020204" pitchFamily="34" charset="0"/>
                <a:cs typeface="Arial" panose="020B0604020202020204" pitchFamily="34" charset="0"/>
              </a:rPr>
              <a:t>La dimensione del singolo file caricato non può eccedere i 10 </a:t>
            </a:r>
            <a:r>
              <a:rPr lang="it-IT" sz="1400" b="1" dirty="0" err="1">
                <a:solidFill>
                  <a:srgbClr val="004474"/>
                </a:solidFill>
                <a:latin typeface="Arial" panose="020B0604020202020204" pitchFamily="34" charset="0"/>
                <a:cs typeface="Arial" panose="020B0604020202020204" pitchFamily="34" charset="0"/>
              </a:rPr>
              <a:t>MByte</a:t>
            </a:r>
            <a:r>
              <a:rPr lang="it-IT" sz="1400" dirty="0">
                <a:solidFill>
                  <a:schemeClr val="bg1"/>
                </a:solidFill>
                <a:latin typeface="Arial" panose="020B0604020202020204" pitchFamily="34" charset="0"/>
                <a:cs typeface="Arial" panose="020B0604020202020204" pitchFamily="34" charset="0"/>
              </a:rPr>
              <a:t>.</a:t>
            </a:r>
          </a:p>
        </p:txBody>
      </p:sp>
      <p:sp>
        <p:nvSpPr>
          <p:cNvPr id="17" name="CasellaDiTesto 16"/>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5"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pic>
        <p:nvPicPr>
          <p:cNvPr id="22" name="Immagine 21">
            <a:extLst>
              <a:ext uri="{FF2B5EF4-FFF2-40B4-BE49-F238E27FC236}">
                <a16:creationId xmlns:a16="http://schemas.microsoft.com/office/drawing/2014/main" id="{DDB4159A-C6C6-435D-9065-1550EBBA6AE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38319" y="1029490"/>
            <a:ext cx="297143" cy="320000"/>
          </a:xfrm>
          <a:prstGeom prst="rect">
            <a:avLst/>
          </a:prstGeom>
          <a:ln w="6350">
            <a:solidFill>
              <a:schemeClr val="tx1"/>
            </a:solidFill>
          </a:ln>
        </p:spPr>
      </p:pic>
      <p:sp>
        <p:nvSpPr>
          <p:cNvPr id="10" name="Rettangolo arrotondato 18">
            <a:extLst>
              <a:ext uri="{FF2B5EF4-FFF2-40B4-BE49-F238E27FC236}">
                <a16:creationId xmlns:a16="http://schemas.microsoft.com/office/drawing/2014/main" id="{086E210D-B569-9C71-3F02-FD86D2F96029}"/>
              </a:ext>
            </a:extLst>
          </p:cNvPr>
          <p:cNvSpPr/>
          <p:nvPr/>
        </p:nvSpPr>
        <p:spPr>
          <a:xfrm flipV="1">
            <a:off x="9198647" y="3842312"/>
            <a:ext cx="1377699" cy="431799"/>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it-IT" b="1">
              <a:ln w="22225">
                <a:solidFill>
                  <a:schemeClr val="accent2"/>
                </a:solidFill>
                <a:prstDash val="solid"/>
              </a:ln>
              <a:solidFill>
                <a:schemeClr val="accent2">
                  <a:lumMod val="40000"/>
                  <a:lumOff val="60000"/>
                </a:schemeClr>
              </a:solidFill>
            </a:endParaRPr>
          </a:p>
        </p:txBody>
      </p:sp>
      <p:sp>
        <p:nvSpPr>
          <p:cNvPr id="11" name="Segnaposto contenuto 2">
            <a:extLst>
              <a:ext uri="{FF2B5EF4-FFF2-40B4-BE49-F238E27FC236}">
                <a16:creationId xmlns:a16="http://schemas.microsoft.com/office/drawing/2014/main" id="{27B85033-979E-C701-8BAC-A50F3B4906C3}"/>
              </a:ext>
            </a:extLst>
          </p:cNvPr>
          <p:cNvSpPr txBox="1">
            <a:spLocks/>
          </p:cNvSpPr>
          <p:nvPr/>
        </p:nvSpPr>
        <p:spPr>
          <a:xfrm>
            <a:off x="4657462" y="2817683"/>
            <a:ext cx="6742136" cy="818022"/>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0"/>
              </a:spcBef>
              <a:buClr>
                <a:schemeClr val="bg1"/>
              </a:buClr>
              <a:buNone/>
            </a:pPr>
            <a:r>
              <a:rPr lang="it-IT" sz="1200" b="1" dirty="0">
                <a:solidFill>
                  <a:srgbClr val="004474"/>
                </a:solidFill>
                <a:latin typeface="Arial" panose="020B0604020202020204" pitchFamily="34" charset="0"/>
                <a:cs typeface="Arial" panose="020B0604020202020204" pitchFamily="34" charset="0"/>
              </a:rPr>
              <a:t>il sistema si limita solo a dare gli avvisi di warning SENZA bloccare suo caricamento. E’ in ogni caso responsabilità dell’utente accertarsi quali siano i documenti obbligatori e che il file caricato sia stato sottoscritto digitalmente in maniera corretta DA PARTE DEL RAPPRESENTANTE LEGALE.</a:t>
            </a:r>
          </a:p>
        </p:txBody>
      </p:sp>
      <p:sp>
        <p:nvSpPr>
          <p:cNvPr id="2" name="Segnaposto contenuto 2">
            <a:extLst>
              <a:ext uri="{FF2B5EF4-FFF2-40B4-BE49-F238E27FC236}">
                <a16:creationId xmlns:a16="http://schemas.microsoft.com/office/drawing/2014/main" id="{9B6ACA72-567A-2249-EBD0-547D893C53D3}"/>
              </a:ext>
            </a:extLst>
          </p:cNvPr>
          <p:cNvSpPr txBox="1">
            <a:spLocks/>
          </p:cNvSpPr>
          <p:nvPr/>
        </p:nvSpPr>
        <p:spPr>
          <a:xfrm>
            <a:off x="4439376" y="1593031"/>
            <a:ext cx="3792172" cy="631443"/>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600"/>
              </a:spcBef>
              <a:buClr>
                <a:schemeClr val="bg1"/>
              </a:buClr>
              <a:buNone/>
            </a:pPr>
            <a:r>
              <a:rPr lang="it-IT" sz="1400" b="1" dirty="0">
                <a:solidFill>
                  <a:srgbClr val="004474"/>
                </a:solidFill>
                <a:latin typeface="Arial" panose="020B0604020202020204" pitchFamily="34" charset="0"/>
                <a:cs typeface="Arial" panose="020B0604020202020204" pitchFamily="34" charset="0"/>
              </a:rPr>
              <a:t>ATTENZIONE: la lista dei documenti può differire per le due linee</a:t>
            </a:r>
          </a:p>
        </p:txBody>
      </p:sp>
    </p:spTree>
    <p:extLst>
      <p:ext uri="{BB962C8B-B14F-4D97-AF65-F5344CB8AC3E}">
        <p14:creationId xmlns:p14="http://schemas.microsoft.com/office/powerpoint/2010/main" val="1327041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B0371D42-DACD-D54B-A894-03EE4DDE92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2082" y="1343247"/>
            <a:ext cx="9876376" cy="3215919"/>
          </a:xfrm>
          <a:prstGeom prst="rect">
            <a:avLst/>
          </a:prstGeom>
          <a:ln>
            <a:noFill/>
          </a:ln>
          <a:effectLst>
            <a:outerShdw blurRad="190500" algn="tl" rotWithShape="0">
              <a:srgbClr val="000000">
                <a:alpha val="70000"/>
              </a:srgbClr>
            </a:outerShdw>
          </a:effectLst>
        </p:spPr>
      </p:pic>
      <p:sp>
        <p:nvSpPr>
          <p:cNvPr id="7" name="Segnaposto contenuto 2"/>
          <p:cNvSpPr txBox="1">
            <a:spLocks/>
          </p:cNvSpPr>
          <p:nvPr/>
        </p:nvSpPr>
        <p:spPr>
          <a:xfrm>
            <a:off x="461590" y="523202"/>
            <a:ext cx="11477368" cy="69599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La sezione consente di selezionare le dichiarazioni inerenti alla privacy. L’accettazione delle clausole è necessaria per procedere successivamente con la trasmissione della domanda.</a:t>
            </a:r>
          </a:p>
        </p:txBody>
      </p:sp>
      <p:sp>
        <p:nvSpPr>
          <p:cNvPr id="4" name="Titolo 3"/>
          <p:cNvSpPr>
            <a:spLocks noGrp="1"/>
          </p:cNvSpPr>
          <p:nvPr>
            <p:ph type="title"/>
          </p:nvPr>
        </p:nvSpPr>
        <p:spPr>
          <a:xfrm>
            <a:off x="461590" y="119707"/>
            <a:ext cx="11477367" cy="403494"/>
          </a:xfrm>
          <a:solidFill>
            <a:schemeClr val="accent1"/>
          </a:solidFill>
        </p:spPr>
        <p:txBody>
          <a:bodyPr vert="horz" lIns="91440" tIns="45720" rIns="91440" bIns="45720" rtlCol="0" anchor="ctr">
            <a:noAutofit/>
          </a:bodyPr>
          <a:lstStyle/>
          <a:p>
            <a:pPr algn="just">
              <a:lnSpc>
                <a:spcPct val="100000"/>
              </a:lnSpc>
              <a:spcBef>
                <a:spcPts val="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«PRIVACY»</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27</a:t>
            </a:fld>
            <a:endParaRPr lang="it-IT"/>
          </a:p>
        </p:txBody>
      </p:sp>
      <p:sp>
        <p:nvSpPr>
          <p:cNvPr id="10" name="CasellaDiTesto 9"/>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3"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
        <p:nvSpPr>
          <p:cNvPr id="8" name="Rettangolo arrotondato 18">
            <a:extLst>
              <a:ext uri="{FF2B5EF4-FFF2-40B4-BE49-F238E27FC236}">
                <a16:creationId xmlns:a16="http://schemas.microsoft.com/office/drawing/2014/main" id="{0C7CD7C4-8989-EF47-0CA2-209A129D9557}"/>
              </a:ext>
            </a:extLst>
          </p:cNvPr>
          <p:cNvSpPr/>
          <p:nvPr/>
        </p:nvSpPr>
        <p:spPr>
          <a:xfrm flipV="1">
            <a:off x="1262082" y="4078269"/>
            <a:ext cx="1028834" cy="228260"/>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it-IT"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2788613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D12E0314-B678-5E95-F2BC-D6ADCEFBD2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1586" y="3931130"/>
            <a:ext cx="7814377" cy="2721185"/>
          </a:xfrm>
          <a:prstGeom prst="rect">
            <a:avLst/>
          </a:prstGeom>
          <a:ln>
            <a:noFill/>
          </a:ln>
          <a:effectLst>
            <a:outerShdw blurRad="190500" algn="tl" rotWithShape="0">
              <a:srgbClr val="000000">
                <a:alpha val="70000"/>
              </a:srgbClr>
            </a:outerShdw>
          </a:effectLst>
        </p:spPr>
      </p:pic>
      <p:pic>
        <p:nvPicPr>
          <p:cNvPr id="3" name="Immagine 2">
            <a:extLst>
              <a:ext uri="{FF2B5EF4-FFF2-40B4-BE49-F238E27FC236}">
                <a16:creationId xmlns:a16="http://schemas.microsoft.com/office/drawing/2014/main" id="{F4F3DA30-4AA4-A194-D73A-4BE62ED5CC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4517" y="977364"/>
            <a:ext cx="6851507" cy="2418798"/>
          </a:xfrm>
          <a:prstGeom prst="rect">
            <a:avLst/>
          </a:prstGeom>
          <a:ln>
            <a:noFill/>
          </a:ln>
          <a:effectLst>
            <a:outerShdw blurRad="190500" algn="tl" rotWithShape="0">
              <a:srgbClr val="000000">
                <a:alpha val="70000"/>
              </a:srgbClr>
            </a:outerShdw>
          </a:effectLst>
        </p:spPr>
      </p:pic>
      <p:sp>
        <p:nvSpPr>
          <p:cNvPr id="7" name="Segnaposto contenuto 2"/>
          <p:cNvSpPr txBox="1">
            <a:spLocks/>
          </p:cNvSpPr>
          <p:nvPr/>
        </p:nvSpPr>
        <p:spPr>
          <a:xfrm>
            <a:off x="461590" y="575563"/>
            <a:ext cx="11477368" cy="34178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La sezione di riepilogo consente di verificare lo stato di compilazione della domanda.</a:t>
            </a:r>
            <a:endParaRPr lang="it-IT" sz="1400" b="1" dirty="0">
              <a:solidFill>
                <a:schemeClr val="bg1"/>
              </a:solidFill>
              <a:latin typeface="Arial" panose="020B0604020202020204" pitchFamily="34" charset="0"/>
              <a:cs typeface="Arial" panose="020B0604020202020204" pitchFamily="34" charset="0"/>
            </a:endParaRPr>
          </a:p>
        </p:txBody>
      </p:sp>
      <p:sp>
        <p:nvSpPr>
          <p:cNvPr id="8" name="Titolo 7"/>
          <p:cNvSpPr>
            <a:spLocks noGrp="1"/>
          </p:cNvSpPr>
          <p:nvPr>
            <p:ph type="title"/>
          </p:nvPr>
        </p:nvSpPr>
        <p:spPr>
          <a:xfrm>
            <a:off x="461589" y="237458"/>
            <a:ext cx="11477367" cy="345199"/>
          </a:xfrm>
          <a:solidFill>
            <a:schemeClr val="accent1"/>
          </a:solidFill>
        </p:spPr>
        <p:txBody>
          <a:bodyPr vert="horz" lIns="91440" tIns="45720" rIns="91440" bIns="45720" rtlCol="0" anchor="ctr">
            <a:noAutofit/>
          </a:bodyPr>
          <a:lstStyle/>
          <a:p>
            <a:pPr algn="just">
              <a:lnSpc>
                <a:spcPct val="100000"/>
              </a:lnSpc>
              <a:spcBef>
                <a:spcPts val="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2. Compilazione della domanda - Sezione «RIEPILOGO» - Verifica </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28</a:t>
            </a:fld>
            <a:endParaRPr lang="it-IT"/>
          </a:p>
        </p:txBody>
      </p:sp>
      <p:sp>
        <p:nvSpPr>
          <p:cNvPr id="14" name="Segnaposto contenuto 2"/>
          <p:cNvSpPr txBox="1">
            <a:spLocks/>
          </p:cNvSpPr>
          <p:nvPr/>
        </p:nvSpPr>
        <p:spPr>
          <a:xfrm>
            <a:off x="461589" y="3511246"/>
            <a:ext cx="11477368" cy="304800"/>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spcBef>
                <a:spcPts val="0"/>
              </a:spcBef>
              <a:buNone/>
            </a:pPr>
            <a:r>
              <a:rPr lang="it-IT" sz="1400" dirty="0">
                <a:solidFill>
                  <a:schemeClr val="bg1"/>
                </a:solidFill>
                <a:latin typeface="Arial" panose="020B0604020202020204" pitchFamily="34" charset="0"/>
                <a:cs typeface="Arial" panose="020B0604020202020204" pitchFamily="34" charset="0"/>
              </a:rPr>
              <a:t>Quando è terminata la compilazione dei dati premere il pulsante “</a:t>
            </a:r>
            <a:r>
              <a:rPr lang="it-IT" sz="1400" b="1" dirty="0">
                <a:solidFill>
                  <a:schemeClr val="bg1"/>
                </a:solidFill>
                <a:latin typeface="Arial" panose="020B0604020202020204" pitchFamily="34" charset="0"/>
                <a:cs typeface="Arial" panose="020B0604020202020204" pitchFamily="34" charset="0"/>
              </a:rPr>
              <a:t>VERIFICA</a:t>
            </a:r>
            <a:r>
              <a:rPr lang="it-IT" sz="1400" dirty="0">
                <a:solidFill>
                  <a:schemeClr val="bg1"/>
                </a:solidFill>
                <a:latin typeface="Arial" panose="020B0604020202020204" pitchFamily="34" charset="0"/>
                <a:cs typeface="Arial" panose="020B0604020202020204" pitchFamily="34" charset="0"/>
              </a:rPr>
              <a:t>” per lanciare i controlli del sistema.</a:t>
            </a:r>
          </a:p>
        </p:txBody>
      </p:sp>
      <p:sp>
        <p:nvSpPr>
          <p:cNvPr id="11" name="Rettangolo arrotondato 10"/>
          <p:cNvSpPr/>
          <p:nvPr/>
        </p:nvSpPr>
        <p:spPr>
          <a:xfrm>
            <a:off x="3635490" y="2943822"/>
            <a:ext cx="673100" cy="206117"/>
          </a:xfrm>
          <a:prstGeom prst="roundRect">
            <a:avLst/>
          </a:prstGeom>
          <a:noFill/>
          <a:ln w="381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it-IT" b="1">
              <a:ln w="22225">
                <a:solidFill>
                  <a:schemeClr val="accent2"/>
                </a:solidFill>
                <a:prstDash val="solid"/>
              </a:ln>
              <a:solidFill>
                <a:schemeClr val="accent2">
                  <a:lumMod val="40000"/>
                  <a:lumOff val="60000"/>
                </a:schemeClr>
              </a:solidFill>
            </a:endParaRPr>
          </a:p>
        </p:txBody>
      </p:sp>
      <p:sp>
        <p:nvSpPr>
          <p:cNvPr id="12" name="CasellaDiTesto 11"/>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4"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2185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7" name="Segnaposto contenuto 2"/>
          <p:cNvSpPr txBox="1">
            <a:spLocks/>
          </p:cNvSpPr>
          <p:nvPr/>
        </p:nvSpPr>
        <p:spPr>
          <a:xfrm>
            <a:off x="453123" y="524656"/>
            <a:ext cx="11477368" cy="6009086"/>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Se i controlli hanno esito positivo, verrà attivato il pulsante per generare la stampa definitiva (come da figura sottostante) e verranno abilitati anche i pulsanti per caricare il file firmato digitalmente.</a:t>
            </a: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a:t>
            </a:r>
          </a:p>
          <a:p>
            <a:pPr marL="0" indent="0" algn="just">
              <a:lnSpc>
                <a:spcPct val="100000"/>
              </a:lnSpc>
              <a:spcBef>
                <a:spcPts val="0"/>
              </a:spcBef>
              <a:buClr>
                <a:schemeClr val="bg1"/>
              </a:buClr>
              <a:buNone/>
            </a:pPr>
            <a:endParaRPr lang="it-IT" sz="1400"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endParaRPr lang="it-IT" sz="1400"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endParaRPr lang="it-IT" sz="1400"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endParaRPr lang="it-IT" sz="1400"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r>
              <a:rPr lang="it-IT" sz="1400" b="1" dirty="0">
                <a:solidFill>
                  <a:schemeClr val="bg1"/>
                </a:solidFill>
                <a:latin typeface="Arial" panose="020B0604020202020204" pitchFamily="34" charset="0"/>
                <a:cs typeface="Arial" panose="020B0604020202020204" pitchFamily="34" charset="0"/>
              </a:rPr>
              <a:t>Nota: La verifica e la generazione del pdf definitivo non bloccano la domanda, ma assicurano che la domanda sia compilata in tutte le parti obbligatorie. Se si modifica qualche dato, si dovrà ripetere la procedura di verifica e la successiva rigenerazione della stampa definitiva</a:t>
            </a:r>
            <a:r>
              <a:rPr lang="it-IT" sz="1400" dirty="0">
                <a:solidFill>
                  <a:schemeClr val="bg1"/>
                </a:solidFill>
                <a:latin typeface="Arial" panose="020B0604020202020204" pitchFamily="34" charset="0"/>
                <a:cs typeface="Arial" panose="020B0604020202020204" pitchFamily="34" charset="0"/>
              </a:rPr>
              <a:t>.</a:t>
            </a:r>
          </a:p>
          <a:p>
            <a:pPr marL="0" indent="0" algn="just">
              <a:lnSpc>
                <a:spcPct val="100000"/>
              </a:lnSpc>
              <a:spcBef>
                <a:spcPts val="0"/>
              </a:spcBef>
              <a:buClr>
                <a:schemeClr val="bg1"/>
              </a:buClr>
              <a:buNone/>
            </a:pPr>
            <a:endParaRPr lang="it-IT" sz="1400"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Dopo la generazione del file pdf:</a:t>
            </a: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 procedere al salvataggio dello stesso nel proprio PC;</a:t>
            </a: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 controllare accuratamente la correttezza delle informazioni riportate;</a:t>
            </a: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 provvedere a firmarlo digitalmente;</a:t>
            </a: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 ricaricarlo a sistema tramite i pulsanti “</a:t>
            </a:r>
            <a:r>
              <a:rPr lang="it-IT" sz="1400" b="1" dirty="0">
                <a:solidFill>
                  <a:schemeClr val="bg1"/>
                </a:solidFill>
                <a:latin typeface="Arial" panose="020B0604020202020204" pitchFamily="34" charset="0"/>
                <a:cs typeface="Arial" panose="020B0604020202020204" pitchFamily="34" charset="0"/>
              </a:rPr>
              <a:t>Seleziona</a:t>
            </a:r>
            <a:r>
              <a:rPr lang="it-IT" sz="1400" dirty="0">
                <a:solidFill>
                  <a:schemeClr val="bg1"/>
                </a:solidFill>
                <a:latin typeface="Arial" panose="020B0604020202020204" pitchFamily="34" charset="0"/>
                <a:cs typeface="Arial" panose="020B0604020202020204" pitchFamily="34" charset="0"/>
              </a:rPr>
              <a:t>”, “</a:t>
            </a:r>
            <a:r>
              <a:rPr lang="it-IT" sz="1400" b="1" dirty="0">
                <a:solidFill>
                  <a:schemeClr val="bg1"/>
                </a:solidFill>
                <a:latin typeface="Arial" panose="020B0604020202020204" pitchFamily="34" charset="0"/>
                <a:cs typeface="Arial" panose="020B0604020202020204" pitchFamily="34" charset="0"/>
              </a:rPr>
              <a:t>Carica</a:t>
            </a:r>
            <a:r>
              <a:rPr lang="it-IT" sz="1400" dirty="0">
                <a:solidFill>
                  <a:schemeClr val="bg1"/>
                </a:solidFill>
                <a:latin typeface="Arial" panose="020B0604020202020204" pitchFamily="34" charset="0"/>
                <a:cs typeface="Arial" panose="020B0604020202020204" pitchFamily="34" charset="0"/>
              </a:rPr>
              <a:t>” e “</a:t>
            </a:r>
            <a:r>
              <a:rPr lang="it-IT" sz="1400" b="1" dirty="0">
                <a:solidFill>
                  <a:schemeClr val="bg1"/>
                </a:solidFill>
                <a:latin typeface="Arial" panose="020B0604020202020204" pitchFamily="34" charset="0"/>
                <a:cs typeface="Arial" panose="020B0604020202020204" pitchFamily="34" charset="0"/>
              </a:rPr>
              <a:t>Aggiungi</a:t>
            </a:r>
            <a:r>
              <a:rPr lang="it-IT" sz="1400" dirty="0">
                <a:solidFill>
                  <a:schemeClr val="bg1"/>
                </a:solidFill>
                <a:latin typeface="Arial" panose="020B0604020202020204" pitchFamily="34" charset="0"/>
                <a:cs typeface="Arial" panose="020B0604020202020204" pitchFamily="34" charset="0"/>
              </a:rPr>
              <a:t>”.</a:t>
            </a:r>
          </a:p>
          <a:p>
            <a:pPr marL="0" indent="0" algn="just">
              <a:lnSpc>
                <a:spcPct val="100000"/>
              </a:lnSpc>
              <a:spcBef>
                <a:spcPts val="0"/>
              </a:spcBef>
              <a:buClr>
                <a:schemeClr val="bg1"/>
              </a:buClr>
              <a:buNone/>
            </a:pPr>
            <a:endParaRPr lang="it-IT" sz="1400"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r>
              <a:rPr lang="it-IT" sz="1400" b="1" dirty="0">
                <a:solidFill>
                  <a:schemeClr val="bg1"/>
                </a:solidFill>
                <a:latin typeface="Arial" panose="020B0604020202020204" pitchFamily="34" charset="0"/>
                <a:cs typeface="Arial" panose="020B0604020202020204" pitchFamily="34" charset="0"/>
              </a:rPr>
              <a:t>Nota:</a:t>
            </a:r>
          </a:p>
          <a:p>
            <a:pPr algn="just">
              <a:lnSpc>
                <a:spcPct val="100000"/>
              </a:lnSpc>
              <a:spcBef>
                <a:spcPts val="0"/>
              </a:spcBef>
              <a:buClr>
                <a:schemeClr val="bg1"/>
              </a:buClr>
              <a:buFontTx/>
              <a:buChar char="-"/>
            </a:pPr>
            <a:r>
              <a:rPr lang="it-IT" sz="1400" dirty="0">
                <a:solidFill>
                  <a:schemeClr val="bg1"/>
                </a:solidFill>
                <a:latin typeface="Arial" panose="020B0604020202020204" pitchFamily="34" charset="0"/>
                <a:cs typeface="Arial" panose="020B0604020202020204" pitchFamily="34" charset="0"/>
              </a:rPr>
              <a:t>Il sistema prevede che il nome del file firmato ricaricato a sistema coincida con il nome del file scaricato, ad eccezione del suffisso o dell’estensione del file che viene generato in automatico dal sistema stesso. </a:t>
            </a:r>
          </a:p>
          <a:p>
            <a:pPr marL="0" indent="0" algn="just">
              <a:lnSpc>
                <a:spcPct val="100000"/>
              </a:lnSpc>
              <a:spcBef>
                <a:spcPts val="0"/>
              </a:spcBef>
              <a:buClr>
                <a:schemeClr val="bg1"/>
              </a:buClr>
              <a:buNone/>
            </a:pPr>
            <a:endParaRPr lang="it-IT" sz="1400"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a:t>
            </a:r>
            <a:r>
              <a:rPr lang="it-IT" sz="1400" b="1" dirty="0">
                <a:solidFill>
                  <a:srgbClr val="004474"/>
                </a:solidFill>
                <a:latin typeface="Arial" panose="020B0604020202020204" pitchFamily="34" charset="0"/>
                <a:cs typeface="Arial" panose="020B0604020202020204" pitchFamily="34" charset="0"/>
              </a:rPr>
              <a:t>Il sistema, pur effettuando alcuni controlli sulla firma digitale apposta in domanda, si limita solo a dare gli avvisi di warning SENZA bloccare la successiva trasmissione della domanda. E’ in ogni caso responsabilità dell’utente accertarsi che il file caricato sia stato sottoscritto digitalmente DA PARTE DEL RAPPRESENTANTE LEGALE</a:t>
            </a:r>
          </a:p>
          <a:p>
            <a:pPr marL="0" indent="0" algn="just">
              <a:lnSpc>
                <a:spcPct val="100000"/>
              </a:lnSpc>
              <a:spcBef>
                <a:spcPts val="0"/>
              </a:spcBef>
              <a:buClr>
                <a:schemeClr val="bg1"/>
              </a:buClr>
              <a:buNone/>
            </a:pPr>
            <a:endParaRPr lang="it-IT" sz="1400" dirty="0">
              <a:solidFill>
                <a:schemeClr val="bg1"/>
              </a:solidFill>
              <a:latin typeface="Arial" panose="020B0604020202020204" pitchFamily="34" charset="0"/>
              <a:cs typeface="Arial" panose="020B0604020202020204" pitchFamily="34" charset="0"/>
            </a:endParaRPr>
          </a:p>
          <a:p>
            <a:pPr marL="0" indent="0" algn="just">
              <a:lnSpc>
                <a:spcPct val="100000"/>
              </a:lnSpc>
              <a:spcBef>
                <a:spcPts val="0"/>
              </a:spcBef>
              <a:buClr>
                <a:schemeClr val="bg1"/>
              </a:buClr>
              <a:buNone/>
            </a:pPr>
            <a:r>
              <a:rPr lang="it-IT" sz="1400" dirty="0">
                <a:solidFill>
                  <a:schemeClr val="bg1"/>
                </a:solidFill>
                <a:latin typeface="Arial" panose="020B0604020202020204" pitchFamily="34" charset="0"/>
                <a:cs typeface="Arial" panose="020B0604020202020204" pitchFamily="34" charset="0"/>
              </a:rPr>
              <a:t>- Se si è già provveduto a generare il pdf definitivo e si rientra in un secondo momento nel sistema, non è necessario rigenerare il pdf (a meno che non siano state apportate modifiche alla domanda). È sufficiente selezionare la sezione riepilogo, premere il pulsante “VERIFICA” e, una volta attivato il pulsante «</a:t>
            </a:r>
            <a:r>
              <a:rPr lang="it-IT" sz="1400" b="1" dirty="0">
                <a:solidFill>
                  <a:schemeClr val="bg1"/>
                </a:solidFill>
                <a:latin typeface="Arial" panose="020B0604020202020204" pitchFamily="34" charset="0"/>
                <a:cs typeface="Arial" panose="020B0604020202020204" pitchFamily="34" charset="0"/>
              </a:rPr>
              <a:t>Seleziona»</a:t>
            </a:r>
            <a:r>
              <a:rPr lang="it-IT" sz="1400" dirty="0">
                <a:solidFill>
                  <a:schemeClr val="bg1"/>
                </a:solidFill>
                <a:latin typeface="Arial" panose="020B0604020202020204" pitchFamily="34" charset="0"/>
                <a:cs typeface="Arial" panose="020B0604020202020204" pitchFamily="34" charset="0"/>
              </a:rPr>
              <a:t>, procedere al caricamento del file firmato digitalmente.</a:t>
            </a:r>
          </a:p>
        </p:txBody>
      </p:sp>
      <p:sp>
        <p:nvSpPr>
          <p:cNvPr id="2" name="Titolo 1"/>
          <p:cNvSpPr>
            <a:spLocks noGrp="1"/>
          </p:cNvSpPr>
          <p:nvPr>
            <p:ph type="title"/>
          </p:nvPr>
        </p:nvSpPr>
        <p:spPr>
          <a:xfrm>
            <a:off x="453123" y="104931"/>
            <a:ext cx="11477368" cy="419725"/>
          </a:xfrm>
          <a:solidFill>
            <a:schemeClr val="accent1"/>
          </a:solidFill>
        </p:spPr>
        <p:txBody>
          <a:bodyPr vert="horz" lIns="91440" tIns="45720" rIns="91440" bIns="45720" rtlCol="0" anchor="ctr">
            <a:noAutofit/>
          </a:bodyPr>
          <a:lstStyle/>
          <a:p>
            <a:pPr algn="just">
              <a:lnSpc>
                <a:spcPct val="100000"/>
              </a:lnSpc>
              <a:spcBef>
                <a:spcPts val="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3. Trasmissione della domanda - Sezione «RIEPILOGO» - Caricamento</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29</a:t>
            </a:fld>
            <a:endParaRPr lang="it-IT"/>
          </a:p>
        </p:txBody>
      </p:sp>
      <p:pic>
        <p:nvPicPr>
          <p:cNvPr id="13" name="Immagine 12"/>
          <p:cNvPicPr>
            <a:picLocks noChangeAspect="1"/>
          </p:cNvPicPr>
          <p:nvPr/>
        </p:nvPicPr>
        <p:blipFill rotWithShape="1">
          <a:blip r:embed="rId2" cstate="print">
            <a:extLst>
              <a:ext uri="{28A0092B-C50C-407E-A947-70E740481C1C}">
                <a14:useLocalDpi xmlns:a14="http://schemas.microsoft.com/office/drawing/2010/main" val="0"/>
              </a:ext>
            </a:extLst>
          </a:blip>
          <a:srcRect t="77126" r="62036"/>
          <a:stretch/>
        </p:blipFill>
        <p:spPr bwMode="auto">
          <a:xfrm>
            <a:off x="825468" y="1205654"/>
            <a:ext cx="2601944" cy="665608"/>
          </a:xfrm>
          <a:prstGeom prst="rect">
            <a:avLst/>
          </a:prstGeom>
          <a:ln>
            <a:noFill/>
          </a:ln>
          <a:extLst>
            <a:ext uri="{53640926-AAD7-44D8-BBD7-CCE9431645EC}">
              <a14:shadowObscured xmlns:a14="http://schemas.microsoft.com/office/drawing/2010/main"/>
            </a:ext>
          </a:extLst>
        </p:spPr>
      </p:pic>
      <p:sp>
        <p:nvSpPr>
          <p:cNvPr id="10" name="CasellaDiTesto 9"/>
          <p:cNvSpPr txBox="1"/>
          <p:nvPr/>
        </p:nvSpPr>
        <p:spPr>
          <a:xfrm>
            <a:off x="10355747" y="6533742"/>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3"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145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olo 9"/>
          <p:cNvSpPr>
            <a:spLocks noGrp="1"/>
          </p:cNvSpPr>
          <p:nvPr>
            <p:ph type="title"/>
          </p:nvPr>
        </p:nvSpPr>
        <p:spPr/>
        <p:txBody>
          <a:bodyPr/>
          <a:lstStyle/>
          <a:p>
            <a:pPr algn="ctr"/>
            <a:r>
              <a:rPr lang="it-IT" sz="2400"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Introduzione</a:t>
            </a:r>
          </a:p>
        </p:txBody>
      </p:sp>
      <p:sp>
        <p:nvSpPr>
          <p:cNvPr id="2" name="Segnaposto numero diapositiva 1"/>
          <p:cNvSpPr>
            <a:spLocks noGrp="1"/>
          </p:cNvSpPr>
          <p:nvPr>
            <p:ph type="sldNum" sz="quarter" idx="12"/>
          </p:nvPr>
        </p:nvSpPr>
        <p:spPr/>
        <p:txBody>
          <a:bodyPr/>
          <a:lstStyle/>
          <a:p>
            <a:fld id="{BCCFDACF-13EC-4135-9547-E4FC8DE1E292}" type="slidenum">
              <a:rPr lang="it-IT" smtClean="0"/>
              <a:pPr/>
              <a:t>3</a:t>
            </a:fld>
            <a:endParaRPr lang="it-IT"/>
          </a:p>
        </p:txBody>
      </p:sp>
      <p:sp>
        <p:nvSpPr>
          <p:cNvPr id="8" name="Rettangolo 7"/>
          <p:cNvSpPr/>
          <p:nvPr/>
        </p:nvSpPr>
        <p:spPr>
          <a:xfrm>
            <a:off x="3853563" y="2068954"/>
            <a:ext cx="7644984" cy="2308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Segnaposto contenuto 2"/>
          <p:cNvSpPr txBox="1">
            <a:spLocks/>
          </p:cNvSpPr>
          <p:nvPr/>
        </p:nvSpPr>
        <p:spPr>
          <a:xfrm>
            <a:off x="3719744" y="864108"/>
            <a:ext cx="7912621" cy="5120640"/>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00000"/>
              </a:lnSpc>
              <a:buNone/>
            </a:pPr>
            <a:r>
              <a:rPr lang="it-IT" sz="1600" dirty="0">
                <a:latin typeface="Arial" panose="020B0604020202020204" pitchFamily="34" charset="0"/>
                <a:cs typeface="Arial" panose="020B0604020202020204" pitchFamily="34" charset="0"/>
              </a:rPr>
              <a:t>Il presente documento costituisce la guida alla compilazione online della domanda sul </a:t>
            </a:r>
            <a:r>
              <a:rPr lang="it-IT" sz="1600" b="1" dirty="0">
                <a:latin typeface="Arial" panose="020B0604020202020204" pitchFamily="34" charset="0"/>
                <a:cs typeface="Arial" panose="020B0604020202020204" pitchFamily="34" charset="0"/>
              </a:rPr>
              <a:t>SISTEMA INFORMATIVO PER LA GESTIONE DEL PROCESSO DI EROGAZIONE E SOSTEGNO </a:t>
            </a:r>
            <a:r>
              <a:rPr lang="it-IT" sz="1600" dirty="0">
                <a:latin typeface="Arial" panose="020B0604020202020204" pitchFamily="34" charset="0"/>
                <a:cs typeface="Arial" panose="020B0604020202020204" pitchFamily="34" charset="0"/>
              </a:rPr>
              <a:t>(SIPES) per il BANDO</a:t>
            </a:r>
            <a:r>
              <a:rPr lang="it-IT" sz="1500" b="1" dirty="0">
                <a:solidFill>
                  <a:schemeClr val="bg1"/>
                </a:solidFill>
                <a:latin typeface="Arial" panose="020B0604020202020204" pitchFamily="34" charset="0"/>
                <a:cs typeface="Arial" panose="020B0604020202020204" pitchFamily="34" charset="0"/>
              </a:rPr>
              <a:t>AVVISO PUBBLIC</a:t>
            </a:r>
            <a:endParaRPr lang="it-IT" sz="1500" dirty="0">
              <a:solidFill>
                <a:schemeClr val="bg1"/>
              </a:solidFill>
              <a:latin typeface="Arial" panose="020B0604020202020204" pitchFamily="34" charset="0"/>
              <a:cs typeface="Arial" panose="020B0604020202020204" pitchFamily="34" charset="0"/>
            </a:endParaRPr>
          </a:p>
          <a:p>
            <a:pPr marL="0" indent="0" algn="ctr">
              <a:lnSpc>
                <a:spcPct val="150000"/>
              </a:lnSpc>
              <a:spcBef>
                <a:spcPts val="0"/>
              </a:spcBef>
              <a:buNone/>
            </a:pPr>
            <a:endParaRPr lang="it-IT" dirty="0">
              <a:solidFill>
                <a:schemeClr val="bg1"/>
              </a:solidFill>
              <a:latin typeface="Arial" panose="020B0604020202020204" pitchFamily="34" charset="0"/>
              <a:cs typeface="Arial" panose="020B0604020202020204" pitchFamily="34" charset="0"/>
            </a:endParaRPr>
          </a:p>
          <a:p>
            <a:pPr marL="0" indent="0" algn="ctr">
              <a:lnSpc>
                <a:spcPct val="150000"/>
              </a:lnSpc>
              <a:spcBef>
                <a:spcPts val="0"/>
              </a:spcBef>
              <a:buNone/>
            </a:pPr>
            <a:r>
              <a:rPr lang="it-IT" sz="1900" b="1" dirty="0">
                <a:solidFill>
                  <a:schemeClr val="bg1"/>
                </a:solidFill>
                <a:latin typeface="Arial" panose="020B0604020202020204" pitchFamily="34" charset="0"/>
                <a:cs typeface="Arial" panose="020B0604020202020204" pitchFamily="34" charset="0"/>
              </a:rPr>
              <a:t>AVVISO PUBBLICO PER IL FINANZIAMENTO DI PROGETTI DI INTERESSE GENERALE PROMOSSI DA ENTI DEL TERZO SETTORE</a:t>
            </a:r>
          </a:p>
          <a:p>
            <a:pPr marL="0" indent="0" algn="ctr">
              <a:lnSpc>
                <a:spcPct val="150000"/>
              </a:lnSpc>
              <a:spcBef>
                <a:spcPts val="0"/>
              </a:spcBef>
              <a:buNone/>
            </a:pPr>
            <a:r>
              <a:rPr lang="it-IT" b="1" dirty="0">
                <a:solidFill>
                  <a:schemeClr val="bg1"/>
                </a:solidFill>
                <a:latin typeface="Arial" panose="020B0604020202020204" pitchFamily="34" charset="0"/>
                <a:cs typeface="Arial" panose="020B0604020202020204" pitchFamily="34" charset="0"/>
              </a:rPr>
              <a:t>PROGRAMMA 2026</a:t>
            </a:r>
          </a:p>
          <a:p>
            <a:pPr marL="0" indent="0" algn="just">
              <a:lnSpc>
                <a:spcPct val="100000"/>
              </a:lnSpc>
              <a:buNone/>
            </a:pPr>
            <a:r>
              <a:rPr lang="it-IT" sz="1600" i="1" u="sng" dirty="0">
                <a:latin typeface="Arial" panose="020B0604020202020204" pitchFamily="34" charset="0"/>
                <a:cs typeface="Arial" panose="020B0604020202020204" pitchFamily="34" charset="0"/>
              </a:rPr>
              <a:t>Le figure incluse in questa guida hanno un carattere esemplificativo e generale e potrebbero non coincidere esattamente con quelle del bando di interesse.</a:t>
            </a:r>
          </a:p>
          <a:p>
            <a:pPr marL="0" indent="0" algn="just">
              <a:lnSpc>
                <a:spcPct val="100000"/>
              </a:lnSpc>
              <a:buNone/>
            </a:pPr>
            <a:r>
              <a:rPr lang="it-IT" sz="1600" i="1" u="sng" dirty="0">
                <a:latin typeface="Arial" panose="020B0604020202020204" pitchFamily="34" charset="0"/>
                <a:cs typeface="Arial" panose="020B0604020202020204" pitchFamily="34" charset="0"/>
              </a:rPr>
              <a:t>Essendo generici alcuni contenuti di questa guida potrebbero non avere attinenza con il bando di interesse.</a:t>
            </a:r>
          </a:p>
        </p:txBody>
      </p:sp>
    </p:spTree>
    <p:extLst>
      <p:ext uri="{BB962C8B-B14F-4D97-AF65-F5344CB8AC3E}">
        <p14:creationId xmlns:p14="http://schemas.microsoft.com/office/powerpoint/2010/main" val="27792786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7" name="Segnaposto contenuto 2"/>
          <p:cNvSpPr txBox="1">
            <a:spLocks/>
          </p:cNvSpPr>
          <p:nvPr/>
        </p:nvSpPr>
        <p:spPr>
          <a:xfrm>
            <a:off x="433026" y="589392"/>
            <a:ext cx="11477368" cy="398260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Una volta caricato il file firmato digitalmente, viene attivato il pulsante “</a:t>
            </a: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TRASMETTI</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premendo il quale la domanda di adesione viene acquisita definitivamente a sistema con attribuzione della data di trasmissione telematica e </a:t>
            </a:r>
            <a:r>
              <a:rPr kumimoji="0" lang="it-IT" sz="1400" b="0"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resa immodificabile</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Contestualmente alla trasmissione digitale viene inviato il seguente messaggio di notifica all’indirizzo di PEC indicato nel profilo del richiedente:</a:t>
            </a: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endPar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NB: Laddove, a seguito della trasmissione, non risulti pervenuta all’indirizzo PEC la notifica di trasmissione, si consiglia di contattare l’Assistenza tecnica SIPES all’indirizzo  </a:t>
            </a: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supporto.sipes@sardegnait.it</a:t>
            </a:r>
            <a:r>
              <a:rPr kumimoji="0" lang="it-IT" sz="1400" b="0"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  </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le verifiche del caso.</a:t>
            </a:r>
          </a:p>
        </p:txBody>
      </p:sp>
      <p:sp>
        <p:nvSpPr>
          <p:cNvPr id="2" name="Titolo 1"/>
          <p:cNvSpPr>
            <a:spLocks noGrp="1"/>
          </p:cNvSpPr>
          <p:nvPr>
            <p:ph type="title"/>
          </p:nvPr>
        </p:nvSpPr>
        <p:spPr>
          <a:xfrm>
            <a:off x="453124" y="211864"/>
            <a:ext cx="11477367" cy="417722"/>
          </a:xfrm>
          <a:solidFill>
            <a:schemeClr val="accent1"/>
          </a:solidFill>
        </p:spPr>
        <p:txBody>
          <a:bodyPr vert="horz" lIns="91440" tIns="45720" rIns="91440" bIns="45720" rtlCol="0" anchor="ctr">
            <a:noAutofit/>
          </a:bodyPr>
          <a:lstStyle/>
          <a:p>
            <a:pPr algn="just">
              <a:lnSpc>
                <a:spcPct val="100000"/>
              </a:lnSpc>
              <a:spcBef>
                <a:spcPts val="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3 - Trasmissione della domanda - Sezione «RIEPILOGO» - Trasmissione</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graphicFrame>
        <p:nvGraphicFramePr>
          <p:cNvPr id="4" name="Tabella 3"/>
          <p:cNvGraphicFramePr>
            <a:graphicFrameLocks noGrp="1"/>
          </p:cNvGraphicFramePr>
          <p:nvPr/>
        </p:nvGraphicFramePr>
        <p:xfrm>
          <a:off x="608621" y="2562329"/>
          <a:ext cx="10985500" cy="731520"/>
        </p:xfrm>
        <a:graphic>
          <a:graphicData uri="http://schemas.openxmlformats.org/drawingml/2006/table">
            <a:tbl>
              <a:tblPr firstRow="1" bandRow="1">
                <a:tableStyleId>{5C22544A-7EE6-4342-B048-85BDC9FD1C3A}</a:tableStyleId>
              </a:tblPr>
              <a:tblGrid>
                <a:gridCol w="10985500">
                  <a:extLst>
                    <a:ext uri="{9D8B030D-6E8A-4147-A177-3AD203B41FA5}">
                      <a16:colId xmlns:a16="http://schemas.microsoft.com/office/drawing/2014/main" val="1049137566"/>
                    </a:ext>
                  </a:extLst>
                </a:gridCol>
              </a:tblGrid>
              <a:tr h="3587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b="1" i="1" dirty="0">
                          <a:solidFill>
                            <a:schemeClr val="bg1"/>
                          </a:solidFill>
                          <a:latin typeface="Arial" panose="020B0604020202020204" pitchFamily="34" charset="0"/>
                          <a:cs typeface="Arial" panose="020B0604020202020204" pitchFamily="34" charset="0"/>
                        </a:rPr>
                        <a:t>La domanda </a:t>
                      </a:r>
                      <a:r>
                        <a:rPr lang="it-IT" sz="1400" b="0" i="1" dirty="0">
                          <a:solidFill>
                            <a:schemeClr val="bg1"/>
                          </a:solidFill>
                          <a:latin typeface="Arial" panose="020B0604020202020204" pitchFamily="34" charset="0"/>
                          <a:cs typeface="Arial" panose="020B0604020202020204" pitchFamily="34" charset="0"/>
                        </a:rPr>
                        <a:t>[Codice </a:t>
                      </a:r>
                      <a:r>
                        <a:rPr lang="it-IT" sz="1400" b="0" i="1" baseline="0" dirty="0">
                          <a:solidFill>
                            <a:schemeClr val="bg1"/>
                          </a:solidFill>
                          <a:latin typeface="Arial" panose="020B0604020202020204" pitchFamily="34" charset="0"/>
                          <a:cs typeface="Arial" panose="020B0604020202020204" pitchFamily="34" charset="0"/>
                        </a:rPr>
                        <a:t>d</a:t>
                      </a:r>
                      <a:r>
                        <a:rPr lang="it-IT" sz="1400" b="0" i="1" dirty="0">
                          <a:solidFill>
                            <a:schemeClr val="bg1"/>
                          </a:solidFill>
                          <a:latin typeface="Arial" panose="020B0604020202020204" pitchFamily="34" charset="0"/>
                          <a:cs typeface="Arial" panose="020B0604020202020204" pitchFamily="34" charset="0"/>
                        </a:rPr>
                        <a:t>omanda]  </a:t>
                      </a:r>
                      <a:r>
                        <a:rPr lang="it-IT" sz="1400" b="1" i="1" dirty="0">
                          <a:solidFill>
                            <a:schemeClr val="bg1"/>
                          </a:solidFill>
                          <a:latin typeface="Arial" panose="020B0604020202020204" pitchFamily="34" charset="0"/>
                          <a:cs typeface="Arial" panose="020B0604020202020204" pitchFamily="34" charset="0"/>
                        </a:rPr>
                        <a:t>relativa al bando </a:t>
                      </a:r>
                      <a:r>
                        <a:rPr lang="it-IT" sz="1400" b="0" i="1" dirty="0">
                          <a:solidFill>
                            <a:schemeClr val="bg1"/>
                          </a:solidFill>
                          <a:latin typeface="Arial" panose="020B0604020202020204" pitchFamily="34" charset="0"/>
                          <a:cs typeface="Arial" panose="020B0604020202020204" pitchFamily="34" charset="0"/>
                        </a:rPr>
                        <a:t>[ nome del Bando]  </a:t>
                      </a:r>
                      <a:r>
                        <a:rPr lang="it-IT" sz="1400" b="1" i="1" dirty="0">
                          <a:solidFill>
                            <a:schemeClr val="bg1"/>
                          </a:solidFill>
                          <a:latin typeface="Arial" panose="020B0604020202020204" pitchFamily="34" charset="0"/>
                          <a:cs typeface="Arial" panose="020B0604020202020204" pitchFamily="34" charset="0"/>
                        </a:rPr>
                        <a:t>è</a:t>
                      </a:r>
                      <a:r>
                        <a:rPr lang="it-IT" sz="1400" b="1" i="1" baseline="0" dirty="0">
                          <a:solidFill>
                            <a:schemeClr val="bg1"/>
                          </a:solidFill>
                          <a:latin typeface="Arial" panose="020B0604020202020204" pitchFamily="34" charset="0"/>
                          <a:cs typeface="Arial" panose="020B0604020202020204" pitchFamily="34" charset="0"/>
                        </a:rPr>
                        <a:t> </a:t>
                      </a:r>
                      <a:r>
                        <a:rPr lang="it-IT" sz="1400" b="1" i="1" dirty="0">
                          <a:solidFill>
                            <a:schemeClr val="bg1"/>
                          </a:solidFill>
                          <a:latin typeface="Arial" panose="020B0604020202020204" pitchFamily="34" charset="0"/>
                          <a:cs typeface="Arial" panose="020B0604020202020204" pitchFamily="34" charset="0"/>
                        </a:rPr>
                        <a:t>stata correttamente trasmessa da parte del richiedente </a:t>
                      </a:r>
                      <a:r>
                        <a:rPr lang="it-IT" sz="1400" b="0" i="1" dirty="0">
                          <a:solidFill>
                            <a:schemeClr val="bg1"/>
                          </a:solidFill>
                          <a:latin typeface="Arial" panose="020B0604020202020204" pitchFamily="34" charset="0"/>
                          <a:cs typeface="Arial" panose="020B0604020202020204" pitchFamily="34" charset="0"/>
                        </a:rPr>
                        <a:t>[Denominazione  Richiedente],  </a:t>
                      </a:r>
                      <a:r>
                        <a:rPr lang="it-IT" sz="1400" b="1" i="1" dirty="0">
                          <a:solidFill>
                            <a:schemeClr val="bg1"/>
                          </a:solidFill>
                          <a:latin typeface="Arial" panose="020B0604020202020204" pitchFamily="34" charset="0"/>
                          <a:cs typeface="Arial" panose="020B0604020202020204" pitchFamily="34" charset="0"/>
                        </a:rPr>
                        <a:t>C.F. </a:t>
                      </a:r>
                      <a:r>
                        <a:rPr lang="it-IT" sz="1400" b="0" i="1" dirty="0">
                          <a:solidFill>
                            <a:schemeClr val="bg1"/>
                          </a:solidFill>
                          <a:latin typeface="Arial" panose="020B0604020202020204" pitchFamily="34" charset="0"/>
                          <a:cs typeface="Arial" panose="020B0604020202020204" pitchFamily="34" charset="0"/>
                        </a:rPr>
                        <a:t>[Codice fiscale]  </a:t>
                      </a:r>
                      <a:r>
                        <a:rPr lang="it-IT" sz="1400" b="1" i="1" dirty="0">
                          <a:solidFill>
                            <a:schemeClr val="bg1"/>
                          </a:solidFill>
                          <a:latin typeface="Arial" panose="020B0604020202020204" pitchFamily="34" charset="0"/>
                          <a:cs typeface="Arial" panose="020B0604020202020204" pitchFamily="34" charset="0"/>
                        </a:rPr>
                        <a:t>e registrata sul Sistema Informativo di Erogazione e Sostegno in data </a:t>
                      </a:r>
                      <a:r>
                        <a:rPr lang="it-IT" sz="1400" b="0" i="1" dirty="0">
                          <a:solidFill>
                            <a:schemeClr val="bg1"/>
                          </a:solidFill>
                          <a:latin typeface="Arial" panose="020B0604020202020204" pitchFamily="34" charset="0"/>
                          <a:cs typeface="Arial" panose="020B0604020202020204" pitchFamily="34" charset="0"/>
                        </a:rPr>
                        <a:t>[</a:t>
                      </a:r>
                      <a:r>
                        <a:rPr lang="it-IT" sz="1400" b="0" i="1" dirty="0" err="1">
                          <a:solidFill>
                            <a:schemeClr val="bg1"/>
                          </a:solidFill>
                          <a:latin typeface="Arial" panose="020B0604020202020204" pitchFamily="34" charset="0"/>
                          <a:cs typeface="Arial" panose="020B0604020202020204" pitchFamily="34" charset="0"/>
                        </a:rPr>
                        <a:t>dd</a:t>
                      </a:r>
                      <a:r>
                        <a:rPr lang="it-IT" sz="1400" b="0" i="1" dirty="0">
                          <a:solidFill>
                            <a:schemeClr val="bg1"/>
                          </a:solidFill>
                          <a:latin typeface="Arial" panose="020B0604020202020204" pitchFamily="34" charset="0"/>
                          <a:cs typeface="Arial" panose="020B0604020202020204" pitchFamily="34" charset="0"/>
                        </a:rPr>
                        <a:t>/mm/</a:t>
                      </a:r>
                      <a:r>
                        <a:rPr lang="it-IT" sz="1400" b="0" i="1" dirty="0" err="1">
                          <a:solidFill>
                            <a:schemeClr val="bg1"/>
                          </a:solidFill>
                          <a:latin typeface="Arial" panose="020B0604020202020204" pitchFamily="34" charset="0"/>
                          <a:cs typeface="Arial" panose="020B0604020202020204" pitchFamily="34" charset="0"/>
                        </a:rPr>
                        <a:t>aaaa</a:t>
                      </a:r>
                      <a:r>
                        <a:rPr lang="it-IT" sz="1400" b="0" i="1" dirty="0">
                          <a:solidFill>
                            <a:schemeClr val="bg1"/>
                          </a:solidFill>
                          <a:latin typeface="Arial" panose="020B0604020202020204" pitchFamily="34" charset="0"/>
                          <a:cs typeface="Arial" panose="020B0604020202020204" pitchFamily="34" charset="0"/>
                        </a:rPr>
                        <a:t>   </a:t>
                      </a:r>
                      <a:r>
                        <a:rPr lang="it-IT" sz="1400" b="0" i="1" dirty="0" err="1">
                          <a:solidFill>
                            <a:schemeClr val="bg1"/>
                          </a:solidFill>
                          <a:latin typeface="Arial" panose="020B0604020202020204" pitchFamily="34" charset="0"/>
                          <a:cs typeface="Arial" panose="020B0604020202020204" pitchFamily="34" charset="0"/>
                        </a:rPr>
                        <a:t>hh</a:t>
                      </a:r>
                      <a:r>
                        <a:rPr lang="it-IT" sz="1400" b="0" i="1" dirty="0">
                          <a:solidFill>
                            <a:schemeClr val="bg1"/>
                          </a:solidFill>
                          <a:latin typeface="Arial" panose="020B0604020202020204" pitchFamily="34" charset="0"/>
                          <a:cs typeface="Arial" panose="020B0604020202020204" pitchFamily="34" charset="0"/>
                        </a:rPr>
                        <a:t>:mm:ss]</a:t>
                      </a:r>
                    </a:p>
                  </a:txBody>
                  <a:tcPr/>
                </a:tc>
                <a:extLst>
                  <a:ext uri="{0D108BD9-81ED-4DB2-BD59-A6C34878D82A}">
                    <a16:rowId xmlns:a16="http://schemas.microsoft.com/office/drawing/2014/main" val="228915913"/>
                  </a:ext>
                </a:extLst>
              </a:tr>
            </a:tbl>
          </a:graphicData>
        </a:graphic>
      </p:graphicFrame>
      <p:sp>
        <p:nvSpPr>
          <p:cNvPr id="10" name="CasellaDiTesto 9"/>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2"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555777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350806" y="19417"/>
            <a:ext cx="11477368" cy="477827"/>
          </a:xfrm>
          <a:solidFill>
            <a:schemeClr val="accent1"/>
          </a:solidFill>
        </p:spPr>
        <p:txBody>
          <a:bodyPr vert="horz" lIns="91440" tIns="45720" rIns="91440" bIns="45720" rtlCol="0" anchor="ctr">
            <a:noAutofit/>
          </a:bodyPr>
          <a:lstStyle/>
          <a:p>
            <a:pPr algn="just">
              <a:lnSpc>
                <a:spcPct val="100000"/>
              </a:lnSpc>
              <a:spcBef>
                <a:spcPts val="0"/>
              </a:spcBef>
              <a:buClr>
                <a:schemeClr val="bg1"/>
              </a:buClr>
              <a:buFont typeface="Wingdings 2" pitchFamily="18" charset="2"/>
            </a:pPr>
            <a:r>
              <a:rPr lang="it-IT" sz="1600" b="1"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Riferimenti - Assistenza per credenziali e accesso alla piattaforma</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0" name="CasellaDiTesto 9"/>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3"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1" name="Segnaposto contenuto 2">
            <a:extLst>
              <a:ext uri="{FF2B5EF4-FFF2-40B4-BE49-F238E27FC236}">
                <a16:creationId xmlns:a16="http://schemas.microsoft.com/office/drawing/2014/main" id="{21776FD8-8BB2-403B-B832-B5F4DFED1B33}"/>
              </a:ext>
            </a:extLst>
          </p:cNvPr>
          <p:cNvSpPr txBox="1"/>
          <p:nvPr/>
        </p:nvSpPr>
        <p:spPr>
          <a:xfrm>
            <a:off x="350806" y="497243"/>
            <a:ext cx="11477368" cy="5465811"/>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 typeface="Wingdings" panose="05000000000000000000" pitchFamily="2" charset="2"/>
              <a:buChar char="q"/>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informazioni correlate al processo di </a:t>
            </a:r>
            <a:r>
              <a:rPr kumimoji="0" lang="it-IT" sz="1200" b="0"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attivazione della TS-CNS</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a:p>
            <a:pPr marL="182880" marR="0" lvl="0" indent="-182880" algn="just" defTabSz="914400" rtl="0" eaLnBrk="1" fontAlgn="auto" latinLnBrk="0" hangingPunct="1">
              <a:lnSpc>
                <a:spcPct val="100000"/>
              </a:lnSpc>
              <a:spcBef>
                <a:spcPts val="0"/>
              </a:spcBef>
              <a:spcAft>
                <a:spcPts val="0"/>
              </a:spcAft>
              <a:buClr>
                <a:srgbClr val="FFFFFF"/>
              </a:buClr>
              <a:buSzTx/>
              <a:buFontTx/>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Sito web: </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4"/>
              </a:rPr>
              <a:t>https://tscns.regione.sardegna.it</a:t>
            </a: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Tx/>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Posta elettronica: </a:t>
            </a:r>
            <a:r>
              <a:rPr kumimoji="0" lang="it-IT"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5"/>
              </a:rPr>
              <a:t>tesseraservizisardegna@regione.sardegna.it</a:t>
            </a:r>
            <a:endParaRPr kumimoji="0" lang="it-IT"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Tx/>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Call center: consultare pagina </a:t>
            </a:r>
            <a:r>
              <a:rPr kumimoji="0" lang="it-IT" sz="12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hlinkClick r:id="rId6"/>
              </a:rPr>
              <a:t>https://tscns.regione.sardegna.it/it/articoli/assistenza</a:t>
            </a:r>
            <a:endParaRPr kumimoji="0" lang="it-IT" sz="12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5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 typeface="Wingdings" panose="05000000000000000000" pitchFamily="2" charset="2"/>
              <a:buChar char="q"/>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informazioni correlate al processo di creazione di </a:t>
            </a:r>
            <a:r>
              <a:rPr kumimoji="0" lang="it-IT" sz="1200" b="0"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credenziali SPID </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riferirsi all’indirizzo: </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7"/>
              </a:rPr>
              <a:t>https://www.spid.gov.it/</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o al proprio Identity provider in caso si sia già in possesso di credenziali SPID.</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 typeface="Wingdings" panose="05000000000000000000" pitchFamily="2" charset="2"/>
              <a:buChar char="q"/>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informazioni correlate alla </a:t>
            </a:r>
            <a:r>
              <a:rPr kumimoji="0" lang="it-IT" sz="1200" b="0"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richiesta e utilizzo della CIE </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(Carta di Identità Elettronica) consulta le istruzioni per l'uso, i tutorial e i contatti pubblicati sul sito del Ministero dell'interno dedicato alla pagina: </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8"/>
              </a:rPr>
              <a:t>https://www.cartaidentita.interno.gov.it/</a:t>
            </a: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4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informazioni correlate alla procedura di accesso alla piattaforma contattare i servizi della Regione Autonoma della Sardegna:</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 typeface="Wingdings" panose="05000000000000000000" pitchFamily="2" charset="2"/>
              <a:buChar char="q"/>
              <a:tabLst/>
              <a:defRPr/>
            </a:pPr>
            <a:r>
              <a:rPr kumimoji="0" lang="it-IT" sz="12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assistenza accesso con SPID, CIE</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Dal lunedì al venerdì dalle ore 09:00 alle ore 13:00 e dalle ore 15:00 alle ore 17:00, esclusi i festivi.</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Tx/>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Telefono 070 2796325</a:t>
            </a:r>
          </a:p>
          <a:p>
            <a:pPr marL="182880" marR="0" lvl="0" indent="-182880" algn="just" defTabSz="914400" rtl="0" eaLnBrk="1" fontAlgn="auto" latinLnBrk="0" hangingPunct="1">
              <a:lnSpc>
                <a:spcPct val="100000"/>
              </a:lnSpc>
              <a:spcBef>
                <a:spcPts val="0"/>
              </a:spcBef>
              <a:spcAft>
                <a:spcPts val="0"/>
              </a:spcAft>
              <a:buClr>
                <a:srgbClr val="FFFFFF"/>
              </a:buClr>
              <a:buSzTx/>
              <a:buFontTx/>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E-mail supporto SPID e CIE: </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9"/>
              </a:rPr>
              <a:t>supporto.login@regione.sardegna.it</a:t>
            </a: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 typeface="Wingdings" panose="05000000000000000000" pitchFamily="2" charset="2"/>
              <a:buChar char="q"/>
              <a:tabLst/>
              <a:defRPr/>
            </a:pPr>
            <a:r>
              <a:rPr kumimoji="0" lang="it-IT" sz="12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assistenza accesso con TS-CNS</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Dal lunedì al venerdì dalle 9.00 alle 18.00, esclusi i festivi:</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182880" marR="0" lvl="0" indent="-182880" algn="just" defTabSz="914400" rtl="0" eaLnBrk="1" fontAlgn="auto" latinLnBrk="0" hangingPunct="1">
              <a:lnSpc>
                <a:spcPct val="100000"/>
              </a:lnSpc>
              <a:spcBef>
                <a:spcPts val="0"/>
              </a:spcBef>
              <a:spcAft>
                <a:spcPts val="0"/>
              </a:spcAft>
              <a:buClr>
                <a:srgbClr val="FFFFFF"/>
              </a:buClr>
              <a:buSzTx/>
              <a:buFontTx/>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Numero verde 800.33.66.11</a:t>
            </a:r>
          </a:p>
          <a:p>
            <a:pPr marL="182880" marR="0" lvl="0" indent="-182880" algn="just" defTabSz="914400" rtl="0" eaLnBrk="1" fontAlgn="auto" latinLnBrk="0" hangingPunct="1">
              <a:lnSpc>
                <a:spcPct val="100000"/>
              </a:lnSpc>
              <a:spcBef>
                <a:spcPts val="0"/>
              </a:spcBef>
              <a:spcAft>
                <a:spcPts val="0"/>
              </a:spcAft>
              <a:buClr>
                <a:srgbClr val="FFFFFF"/>
              </a:buClr>
              <a:buSzTx/>
              <a:buFontTx/>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da mobile o dall'estero (+39) 0702796301</a:t>
            </a:r>
          </a:p>
          <a:p>
            <a:pPr marL="182880" marR="0" lvl="0" indent="-182880" algn="just" defTabSz="914400" rtl="0" eaLnBrk="1" fontAlgn="auto" latinLnBrk="0" hangingPunct="1">
              <a:lnSpc>
                <a:spcPct val="100000"/>
              </a:lnSpc>
              <a:spcBef>
                <a:spcPts val="0"/>
              </a:spcBef>
              <a:spcAft>
                <a:spcPts val="0"/>
              </a:spcAft>
              <a:buClr>
                <a:srgbClr val="FFFFFF"/>
              </a:buClr>
              <a:buSzTx/>
              <a:buFontTx/>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E-mail: </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5"/>
              </a:rPr>
              <a:t>tesseraservizisardegna@regione.sardegna.it</a:t>
            </a: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873293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350806" y="19417"/>
            <a:ext cx="11477368" cy="477827"/>
          </a:xfrm>
          <a:solidFill>
            <a:schemeClr val="accent1"/>
          </a:solidFill>
        </p:spPr>
        <p:txBody>
          <a:bodyPr vert="horz" lIns="91440" tIns="45720" rIns="91440" bIns="45720" rtlCol="0" anchor="ctr">
            <a:noAutofit/>
          </a:bodyPr>
          <a:lstStyle/>
          <a:p>
            <a:pPr algn="just">
              <a:lnSpc>
                <a:spcPct val="100000"/>
              </a:lnSpc>
              <a:spcBef>
                <a:spcPts val="0"/>
              </a:spcBef>
              <a:buClr>
                <a:schemeClr val="bg1"/>
              </a:buClr>
              <a:buFont typeface="Wingdings 2" pitchFamily="18" charset="2"/>
            </a:pPr>
            <a:r>
              <a:rPr lang="it-IT" sz="1600" b="1"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Riferimenti - assistenza applicativa</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0" name="CasellaDiTesto 9"/>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3"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12" name="Segnaposto contenuto 2">
            <a:extLst>
              <a:ext uri="{FF2B5EF4-FFF2-40B4-BE49-F238E27FC236}">
                <a16:creationId xmlns:a16="http://schemas.microsoft.com/office/drawing/2014/main" id="{65B449ED-D1EF-4245-BC29-2DFFD4ED1939}"/>
              </a:ext>
            </a:extLst>
          </p:cNvPr>
          <p:cNvSpPr txBox="1"/>
          <p:nvPr/>
        </p:nvSpPr>
        <p:spPr>
          <a:xfrm>
            <a:off x="347588" y="497244"/>
            <a:ext cx="11477368" cy="2547514"/>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la segnalazione di problematiche esclusivamente tecniche relative all’utilizzo della piattaforma SIPES si prega di inviare, da un </a:t>
            </a:r>
            <a:r>
              <a:rPr kumimoji="0" lang="it-IT" sz="12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indirizzo di posta elettronica ordinaria</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una comunicazione al seguente indirizzo e-mail: </a:t>
            </a:r>
            <a:r>
              <a:rPr kumimoji="0" lang="it-IT"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4"/>
              </a:rPr>
              <a:t>supporto.sipes@sardegnait.it</a:t>
            </a:r>
            <a:r>
              <a:rPr kumimoji="0" lang="it-IT"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specificando: </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Nome Cognome, Codice Fiscale </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Denominazione soggetto (Ente, ecc.) </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La problematica riscontrata </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Si raccomanda inoltre di allegare all’e-mail lo </a:t>
            </a:r>
            <a:r>
              <a:rPr kumimoji="0" lang="it-IT" sz="1200" b="0"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screenshot</a:t>
            </a: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della pagina del sistema SIPES nella quale si è riscontrato la problematica/l'errore con l'evidenza dello stesso</a:t>
            </a: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endParaRPr kumimoji="0" lang="it-IT" sz="1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
                <a:srgbClr val="FFFFFF"/>
              </a:buClr>
              <a:buSzTx/>
              <a:buFont typeface="Wingdings 2" panose="05020102010507070707"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informazioni o chiarimenti relativi al procedimento amministrativo si prega di rivolgersi ai referenti amministrativi indicati nel bando di interesse.</a:t>
            </a:r>
            <a:endParaRPr kumimoji="0" lang="it-IT" sz="12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42803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normAutofit/>
          </a:bodyPr>
          <a:lstStyle/>
          <a:p>
            <a:pPr algn="ctr"/>
            <a:r>
              <a:rPr lang="it-IT" sz="2400"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Prerequisiti</a:t>
            </a:r>
          </a:p>
        </p:txBody>
      </p:sp>
      <p:sp>
        <p:nvSpPr>
          <p:cNvPr id="2" name="Segnaposto numero diapositiva 1"/>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8" name="Segnaposto contenuto 2">
            <a:extLst>
              <a:ext uri="{FF2B5EF4-FFF2-40B4-BE49-F238E27FC236}">
                <a16:creationId xmlns:a16="http://schemas.microsoft.com/office/drawing/2014/main" id="{57317603-FB18-4CF9-8D75-187BD1A91B65}"/>
              </a:ext>
            </a:extLst>
          </p:cNvPr>
          <p:cNvSpPr txBox="1"/>
          <p:nvPr/>
        </p:nvSpPr>
        <p:spPr>
          <a:xfrm>
            <a:off x="3960708" y="777608"/>
            <a:ext cx="7315200" cy="5120640"/>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40BAD2"/>
              </a:buClr>
              <a:buSzTx/>
              <a:buFont typeface="Wingdings 2" panose="05020102010507070707" pitchFamily="18" charset="2"/>
              <a:buNone/>
              <a:tabLst/>
              <a:defRPr/>
            </a:pP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L’accesso al sistema avviene secondo le comuni modalità stabilite per l'accesso ai servizi online della Pubblica Amministrazione. Se non possiedi ancora un'identità digitale puoi richiedere l'attivazione della tua nuova identità rivolgendoti ad uno degli Identity Provider SPID abilitati da </a:t>
            </a:r>
            <a:r>
              <a:rPr kumimoji="0" lang="it-IT" sz="1300" b="0" i="0" u="none" strike="noStrike" kern="1200" cap="none" spc="0" normalizeH="0" baseline="0" noProof="0" dirty="0" err="1">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AgID</a:t>
            </a: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 utilizzare la tua TS-CNS oppure la Carta d’Identità Elettronica (CIE).  Per dettagli:</a:t>
            </a:r>
          </a:p>
          <a:p>
            <a:pPr marL="0" marR="0" lvl="0" indent="0" algn="ctr" defTabSz="914400" rtl="0" eaLnBrk="1" fontAlgn="auto" latinLnBrk="0" hangingPunct="1">
              <a:lnSpc>
                <a:spcPct val="100000"/>
              </a:lnSpc>
              <a:spcBef>
                <a:spcPts val="1200"/>
              </a:spcBef>
              <a:spcAft>
                <a:spcPts val="0"/>
              </a:spcAft>
              <a:buClr>
                <a:srgbClr val="40BAD2"/>
              </a:buClr>
              <a:buSzTx/>
              <a:buFont typeface="Wingdings 2" panose="05020102010507070707" pitchFamily="18" charset="2"/>
              <a:buNone/>
              <a:tabLst/>
              <a:defRPr/>
            </a:pP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hlinkClick r:id="rId2"/>
              </a:rPr>
              <a:t>https://www.spid.gov.it/richiedi-spid</a:t>
            </a:r>
            <a:endPar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1200"/>
              </a:spcBef>
              <a:spcAft>
                <a:spcPts val="0"/>
              </a:spcAft>
              <a:buClr>
                <a:srgbClr val="40BAD2"/>
              </a:buClr>
              <a:buSzTx/>
              <a:buFont typeface="Wingdings 2" panose="05020102010507070707" pitchFamily="18" charset="2"/>
              <a:buNone/>
              <a:tabLst/>
              <a:defRPr/>
            </a:pP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hlinkClick r:id="rId3"/>
              </a:rPr>
              <a:t>https://tscns.regione.sardegna.it/</a:t>
            </a: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 </a:t>
            </a:r>
          </a:p>
          <a:p>
            <a:pPr marL="0" marR="0" lvl="0" indent="0" algn="ctr" defTabSz="914400" rtl="0" eaLnBrk="1" fontAlgn="auto" latinLnBrk="0" hangingPunct="1">
              <a:lnSpc>
                <a:spcPct val="100000"/>
              </a:lnSpc>
              <a:spcBef>
                <a:spcPts val="1200"/>
              </a:spcBef>
              <a:spcAft>
                <a:spcPts val="0"/>
              </a:spcAft>
              <a:buClr>
                <a:srgbClr val="40BAD2"/>
              </a:buClr>
              <a:buSzTx/>
              <a:buFont typeface="Wingdings 2" panose="05020102010507070707" pitchFamily="18" charset="2"/>
              <a:buNone/>
              <a:tabLst/>
              <a:defRPr/>
            </a:pP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hlinkClick r:id="rId4"/>
              </a:rPr>
              <a:t>https://www.cartaidentita.interno.gov.it/</a:t>
            </a:r>
            <a:endPar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50000"/>
              </a:lnSpc>
              <a:spcBef>
                <a:spcPts val="1200"/>
              </a:spcBef>
              <a:spcAft>
                <a:spcPts val="0"/>
              </a:spcAft>
              <a:buClr>
                <a:srgbClr val="40BAD2"/>
              </a:buClr>
              <a:buSzTx/>
              <a:buFont typeface="Wingdings 2" panose="05020102010507070707" pitchFamily="18" charset="2"/>
              <a:buNone/>
              <a:tabLst/>
              <a:defRPr/>
            </a:pP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È necessario </a:t>
            </a:r>
            <a:r>
              <a:rPr kumimoji="0" lang="it-IT" sz="1300" b="1"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disporre di firma digitale</a:t>
            </a: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 Le domande devono essere sottoscritte digitalmente. Il rappresentante legale del proponente  deve essere in possesso di firma digitale in corso di validità e dei relativi strumenti per apporre la firma digitale su documenti elettronici.</a:t>
            </a:r>
          </a:p>
          <a:p>
            <a:pPr marL="0" marR="0" lvl="0" indent="0" algn="just" defTabSz="914400" rtl="0" eaLnBrk="1" fontAlgn="auto" latinLnBrk="0" hangingPunct="1">
              <a:lnSpc>
                <a:spcPct val="150000"/>
              </a:lnSpc>
              <a:spcBef>
                <a:spcPts val="1200"/>
              </a:spcBef>
              <a:spcAft>
                <a:spcPts val="0"/>
              </a:spcAft>
              <a:buClr>
                <a:srgbClr val="40BAD2"/>
              </a:buClr>
              <a:buSzTx/>
              <a:buFont typeface="Wingdings 2" panose="05020102010507070707" pitchFamily="18" charset="2"/>
              <a:buNone/>
              <a:tabLst/>
              <a:defRPr/>
            </a:pP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È necessario </a:t>
            </a:r>
            <a:r>
              <a:rPr kumimoji="0" lang="it-IT" sz="1300" b="1"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disporre di casella di posta elettronica certificata (PEC)</a:t>
            </a:r>
            <a:r>
              <a:rPr kumimoji="0" lang="it-IT" sz="1300" b="0" i="0" u="none" strike="noStrike" kern="1200" cap="none" spc="0" normalizeH="0" baseline="0" noProof="0" dirty="0">
                <a:ln>
                  <a:noFill/>
                </a:ln>
                <a:solidFill>
                  <a:srgbClr val="000000">
                    <a:lumMod val="65000"/>
                    <a:lumOff val="35000"/>
                  </a:srgbClr>
                </a:solidFill>
                <a:effectLst/>
                <a:uLnTx/>
                <a:uFillTx/>
                <a:latin typeface="Arial" panose="020B0604020202020204" pitchFamily="34" charset="0"/>
                <a:ea typeface="+mn-ea"/>
                <a:cs typeface="Arial" panose="020B0604020202020204" pitchFamily="34" charset="0"/>
              </a:rPr>
              <a:t>: All’atto della trasmissione della domanda il sistema invia un’email di notifica all’indirizzo PEC indicato in fase di compilazione del profilo. Si deve pertanto disporre di una casella di posta elettronica certificata.</a:t>
            </a:r>
          </a:p>
        </p:txBody>
      </p:sp>
    </p:spTree>
    <p:extLst>
      <p:ext uri="{BB962C8B-B14F-4D97-AF65-F5344CB8AC3E}">
        <p14:creationId xmlns:p14="http://schemas.microsoft.com/office/powerpoint/2010/main" val="2112567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145EB464-F83A-36CB-6CAE-F63CAEC4EC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7" y="1505727"/>
            <a:ext cx="10396257" cy="2424284"/>
          </a:xfrm>
          <a:prstGeom prst="rect">
            <a:avLst/>
          </a:prstGeom>
          <a:ln>
            <a:noFill/>
          </a:ln>
          <a:effectLst>
            <a:outerShdw blurRad="190500" algn="tl" rotWithShape="0">
              <a:srgbClr val="000000">
                <a:alpha val="70000"/>
              </a:srgbClr>
            </a:outerShdw>
          </a:effectLst>
        </p:spPr>
      </p:pic>
      <p:pic>
        <p:nvPicPr>
          <p:cNvPr id="2" name="Immagine 1">
            <a:extLst>
              <a:ext uri="{FF2B5EF4-FFF2-40B4-BE49-F238E27FC236}">
                <a16:creationId xmlns:a16="http://schemas.microsoft.com/office/drawing/2014/main" id="{76FD2E68-E42C-4F7F-F56D-43952C177C94}"/>
              </a:ext>
            </a:extLst>
          </p:cNvPr>
          <p:cNvPicPr>
            <a:picLocks noChangeAspect="1"/>
          </p:cNvPicPr>
          <p:nvPr/>
        </p:nvPicPr>
        <p:blipFill>
          <a:blip r:embed="rId3"/>
          <a:stretch>
            <a:fillRect/>
          </a:stretch>
        </p:blipFill>
        <p:spPr>
          <a:xfrm>
            <a:off x="8605560" y="1968195"/>
            <a:ext cx="3339846" cy="3065526"/>
          </a:xfrm>
          <a:prstGeom prst="rect">
            <a:avLst/>
          </a:prstGeom>
          <a:ln>
            <a:noFill/>
          </a:ln>
          <a:effectLst>
            <a:outerShdw blurRad="190500" algn="tl" rotWithShape="0">
              <a:srgbClr val="000000">
                <a:alpha val="70000"/>
              </a:srgbClr>
            </a:outerShdw>
          </a:effectLst>
        </p:spPr>
      </p:pic>
      <p:sp>
        <p:nvSpPr>
          <p:cNvPr id="18" name="Titolo 12"/>
          <p:cNvSpPr>
            <a:spLocks noGrp="1"/>
          </p:cNvSpPr>
          <p:nvPr>
            <p:ph type="title"/>
          </p:nvPr>
        </p:nvSpPr>
        <p:spPr>
          <a:xfrm>
            <a:off x="155544" y="191689"/>
            <a:ext cx="2153920" cy="374870"/>
          </a:xfrm>
          <a:solidFill>
            <a:schemeClr val="accent1"/>
          </a:solidFill>
        </p:spPr>
        <p:txBody>
          <a:bodyPr>
            <a:normAutofit/>
          </a:bodyPr>
          <a:lstStyle/>
          <a:p>
            <a:r>
              <a:rPr lang="it-IT" sz="1600"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Accesso</a:t>
            </a:r>
            <a:r>
              <a:rPr lang="it-IT" sz="2000"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al SIPES</a:t>
            </a:r>
          </a:p>
        </p:txBody>
      </p:sp>
      <p:sp>
        <p:nvSpPr>
          <p:cNvPr id="5" name="Segnaposto numero diapositiva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9" name="Segnaposto contenuto 2"/>
          <p:cNvSpPr txBox="1">
            <a:spLocks/>
          </p:cNvSpPr>
          <p:nvPr/>
        </p:nvSpPr>
        <p:spPr>
          <a:xfrm>
            <a:off x="350806" y="4703229"/>
            <a:ext cx="4735544" cy="1509791"/>
          </a:xfrm>
          <a:prstGeom prst="rect">
            <a:avLst/>
          </a:prstGeom>
          <a:solidFill>
            <a:schemeClr val="accent1"/>
          </a:solidFill>
        </p:spPr>
        <p:txBody>
          <a:bodyPr vert="horz" lIns="91440" tIns="45720" rIns="91440" bIns="45720" rtlCol="0" anchor="ctr">
            <a:normAutofit fontScale="85000" lnSpcReduction="100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182880" marR="0" lvl="0" indent="-182880" algn="just" defTabSz="914400" rtl="0" eaLnBrk="1" fontAlgn="auto" latinLnBrk="0" hangingPunct="1">
              <a:lnSpc>
                <a:spcPct val="120000"/>
              </a:lnSpc>
              <a:spcBef>
                <a:spcPts val="600"/>
              </a:spcBef>
              <a:spcAft>
                <a:spcPts val="0"/>
              </a:spcAft>
              <a:buClr>
                <a:srgbClr val="40BAD2"/>
              </a:buClr>
              <a:buSzTx/>
              <a:buFont typeface="Arial" panose="020B0604020202020204" pitchFamily="34" charset="0"/>
              <a:buChar char="•"/>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In caso di autenticazione positiva, </a:t>
            </a:r>
            <a:r>
              <a:rPr kumimoji="0" lang="it-IT" sz="1400" b="0"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 solo se l’utente non ha mai effettuato l’accesso</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il sistema richiede una conferma circa la volontà effettiva di registrarsi sulla piattaforma SIPES. In caso contrario si accede direttamente alla schermata successiva.</a:t>
            </a:r>
          </a:p>
          <a:p>
            <a:pPr marL="182880" marR="0" lvl="0" indent="-182880" algn="just" defTabSz="914400" rtl="0" eaLnBrk="1" fontAlgn="auto" latinLnBrk="0" hangingPunct="1">
              <a:lnSpc>
                <a:spcPct val="120000"/>
              </a:lnSpc>
              <a:spcBef>
                <a:spcPts val="600"/>
              </a:spcBef>
              <a:spcAft>
                <a:spcPts val="0"/>
              </a:spcAft>
              <a:buClr>
                <a:srgbClr val="40BAD2"/>
              </a:buClr>
              <a:buSzTx/>
              <a:buFont typeface="Arial" panose="020B0604020202020204" pitchFamily="34" charset="0"/>
              <a:buChar char="•"/>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Premendo </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SALVA E PROSEGUI &gt;&gt; </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si accede alla pagina </a:t>
            </a: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Elenco Profili</a:t>
            </a:r>
          </a:p>
        </p:txBody>
      </p:sp>
      <p:sp>
        <p:nvSpPr>
          <p:cNvPr id="20" name="Segnaposto contenuto 2"/>
          <p:cNvSpPr txBox="1">
            <a:spLocks/>
          </p:cNvSpPr>
          <p:nvPr/>
        </p:nvSpPr>
        <p:spPr>
          <a:xfrm>
            <a:off x="5337076" y="191689"/>
            <a:ext cx="6679914" cy="1025979"/>
          </a:xfrm>
          <a:prstGeom prst="rect">
            <a:avLst/>
          </a:prstGeom>
          <a:solidFill>
            <a:schemeClr val="accent1"/>
          </a:solidFill>
        </p:spPr>
        <p:txBody>
          <a:bodyPr vert="horz" lIns="91440" tIns="45720" rIns="91440" bIns="45720" rtlCol="0" anchor="ctr">
            <a:normAutofit fontScale="92500" lnSpcReduction="200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40BAD2"/>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Cliccando sul link </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4"/>
              </a:rPr>
              <a:t>https://sipes.regione.sardegna.it/sipes/</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della piattaforma SIPES indicato sul bando si visualizza la pagina di benvenuto. </a:t>
            </a:r>
          </a:p>
          <a:p>
            <a:pPr marL="0" marR="0" lvl="0" indent="0" algn="just" defTabSz="914400" rtl="0" eaLnBrk="1" fontAlgn="auto" latinLnBrk="0" hangingPunct="1">
              <a:lnSpc>
                <a:spcPct val="150000"/>
              </a:lnSpc>
              <a:spcBef>
                <a:spcPts val="1200"/>
              </a:spcBef>
              <a:spcAft>
                <a:spcPts val="0"/>
              </a:spcAft>
              <a:buClr>
                <a:srgbClr val="40BAD2"/>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Il pulsate </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Accedi &gt;&gt;</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rimanda alla scelta della modalità di accesso. </a:t>
            </a:r>
          </a:p>
        </p:txBody>
      </p:sp>
      <p:sp>
        <p:nvSpPr>
          <p:cNvPr id="19" name="CasellaDiTesto 18"/>
          <p:cNvSpPr txBox="1"/>
          <p:nvPr/>
        </p:nvSpPr>
        <p:spPr>
          <a:xfrm>
            <a:off x="10200345" y="6410620"/>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5"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23" name="Freccia curva 22">
            <a:extLst>
              <a:ext uri="{FF2B5EF4-FFF2-40B4-BE49-F238E27FC236}">
                <a16:creationId xmlns:a16="http://schemas.microsoft.com/office/drawing/2014/main" id="{E93AC8C2-E600-4153-B7E3-CA80182C69D6}"/>
              </a:ext>
            </a:extLst>
          </p:cNvPr>
          <p:cNvSpPr/>
          <p:nvPr/>
        </p:nvSpPr>
        <p:spPr>
          <a:xfrm>
            <a:off x="5135700" y="2914445"/>
            <a:ext cx="1116243" cy="514555"/>
          </a:xfrm>
          <a:prstGeom prst="bentArrow">
            <a:avLst>
              <a:gd name="adj1" fmla="val 25000"/>
              <a:gd name="adj2" fmla="val 25000"/>
              <a:gd name="adj3" fmla="val 25000"/>
              <a:gd name="adj4" fmla="val 4795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sp>
        <p:nvSpPr>
          <p:cNvPr id="24" name="Segnaposto contenuto 2">
            <a:extLst>
              <a:ext uri="{FF2B5EF4-FFF2-40B4-BE49-F238E27FC236}">
                <a16:creationId xmlns:a16="http://schemas.microsoft.com/office/drawing/2014/main" id="{6098144D-99F3-4F23-B60C-2D7AF0A8D70E}"/>
              </a:ext>
            </a:extLst>
          </p:cNvPr>
          <p:cNvSpPr txBox="1"/>
          <p:nvPr/>
        </p:nvSpPr>
        <p:spPr>
          <a:xfrm>
            <a:off x="6394318" y="2230436"/>
            <a:ext cx="2282716" cy="799309"/>
          </a:xfrm>
          <a:prstGeom prst="rect">
            <a:avLst/>
          </a:prstGeom>
          <a:solidFill>
            <a:schemeClr val="accent1"/>
          </a:solidFill>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9pPr>
          </a:lstStyle>
          <a:p>
            <a:pPr marL="182880" marR="0" lvl="0" indent="-182880" algn="l" defTabSz="914400" rtl="0" eaLnBrk="1" fontAlgn="auto" latinLnBrk="0" hangingPunct="1">
              <a:lnSpc>
                <a:spcPct val="120000"/>
              </a:lnSpc>
              <a:spcBef>
                <a:spcPts val="600"/>
              </a:spcBef>
              <a:spcAft>
                <a:spcPts val="0"/>
              </a:spcAft>
              <a:buClr>
                <a:srgbClr val="40BAD2"/>
              </a:buClr>
              <a:buSzTx/>
              <a:buFont typeface="Arial" panose="020B0604020202020204" pitchFamily="34" charset="0"/>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l’accesso attraverso SPID è necessario essere accreditati al livello 2</a:t>
            </a:r>
          </a:p>
        </p:txBody>
      </p:sp>
      <p:sp>
        <p:nvSpPr>
          <p:cNvPr id="25" name="Freccia in giù 24">
            <a:extLst>
              <a:ext uri="{FF2B5EF4-FFF2-40B4-BE49-F238E27FC236}">
                <a16:creationId xmlns:a16="http://schemas.microsoft.com/office/drawing/2014/main" id="{00BA957F-95D4-4E4A-8991-74F21E8F3AD1}"/>
              </a:ext>
            </a:extLst>
          </p:cNvPr>
          <p:cNvSpPr/>
          <p:nvPr/>
        </p:nvSpPr>
        <p:spPr>
          <a:xfrm rot="16200000">
            <a:off x="8959657" y="2256883"/>
            <a:ext cx="285750" cy="746417"/>
          </a:xfrm>
          <a:prstGeom prst="downArrow">
            <a:avLst>
              <a:gd name="adj1" fmla="val 50000"/>
              <a:gd name="adj2" fmla="val 397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6" name="Segnaposto contenuto 2">
            <a:extLst>
              <a:ext uri="{FF2B5EF4-FFF2-40B4-BE49-F238E27FC236}">
                <a16:creationId xmlns:a16="http://schemas.microsoft.com/office/drawing/2014/main" id="{90A456AF-6676-4E94-892C-45F323DCE25E}"/>
              </a:ext>
            </a:extLst>
          </p:cNvPr>
          <p:cNvSpPr txBox="1"/>
          <p:nvPr/>
        </p:nvSpPr>
        <p:spPr>
          <a:xfrm>
            <a:off x="6394318" y="4075858"/>
            <a:ext cx="2282715" cy="799309"/>
          </a:xfrm>
          <a:prstGeom prst="rect">
            <a:avLst/>
          </a:prstGeom>
          <a:solidFill>
            <a:schemeClr val="accent1"/>
          </a:solidFill>
        </p:spPr>
        <p:txBody>
          <a:bodyPr vert="horz" lIns="91440" tIns="45720" rIns="91440" bIns="45720" rtlCol="0" anchor="ctr">
            <a:normAutofit fontScale="92500" lnSpcReduction="20000"/>
          </a:bodyPr>
          <a:lst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9pPr>
          </a:lstStyle>
          <a:p>
            <a:pPr marL="182880" marR="0" lvl="0" indent="-182880" algn="l" defTabSz="914400" rtl="0" eaLnBrk="1" fontAlgn="auto" latinLnBrk="0" hangingPunct="1">
              <a:lnSpc>
                <a:spcPct val="120000"/>
              </a:lnSpc>
              <a:spcBef>
                <a:spcPts val="600"/>
              </a:spcBef>
              <a:spcAft>
                <a:spcPts val="0"/>
              </a:spcAft>
              <a:buClr>
                <a:srgbClr val="40BAD2"/>
              </a:buClr>
              <a:buSzTx/>
              <a:buFont typeface="Arial" panose="020B0604020202020204" pitchFamily="34" charset="0"/>
              <a:buChar char="•"/>
              <a:tabLst/>
              <a:defRPr/>
            </a:pPr>
            <a:r>
              <a:rPr kumimoji="0" lang="it-IT" sz="1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l’accesso tramite Smart card (TS-CNS, CNS) sarà richiesto il codice PIN del dispositivo</a:t>
            </a:r>
          </a:p>
        </p:txBody>
      </p:sp>
      <p:sp>
        <p:nvSpPr>
          <p:cNvPr id="27" name="Freccia in giù 26">
            <a:extLst>
              <a:ext uri="{FF2B5EF4-FFF2-40B4-BE49-F238E27FC236}">
                <a16:creationId xmlns:a16="http://schemas.microsoft.com/office/drawing/2014/main" id="{AF47FEBE-735E-432B-ABF6-8265EBBF6FA0}"/>
              </a:ext>
            </a:extLst>
          </p:cNvPr>
          <p:cNvSpPr/>
          <p:nvPr/>
        </p:nvSpPr>
        <p:spPr>
          <a:xfrm rot="16200000">
            <a:off x="8959658" y="3152640"/>
            <a:ext cx="285750" cy="7464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8" name="Freccia in giù 27">
            <a:extLst>
              <a:ext uri="{FF2B5EF4-FFF2-40B4-BE49-F238E27FC236}">
                <a16:creationId xmlns:a16="http://schemas.microsoft.com/office/drawing/2014/main" id="{102DFCAF-9E4B-4B5B-86D3-20FD7B1F3570}"/>
              </a:ext>
            </a:extLst>
          </p:cNvPr>
          <p:cNvSpPr/>
          <p:nvPr/>
        </p:nvSpPr>
        <p:spPr>
          <a:xfrm rot="16200000">
            <a:off x="8959658" y="4102305"/>
            <a:ext cx="285750" cy="7464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9" name="Segnaposto contenuto 2">
            <a:extLst>
              <a:ext uri="{FF2B5EF4-FFF2-40B4-BE49-F238E27FC236}">
                <a16:creationId xmlns:a16="http://schemas.microsoft.com/office/drawing/2014/main" id="{885A2BE7-2872-4F38-BC1F-E78515702CD6}"/>
              </a:ext>
            </a:extLst>
          </p:cNvPr>
          <p:cNvSpPr txBox="1"/>
          <p:nvPr/>
        </p:nvSpPr>
        <p:spPr>
          <a:xfrm>
            <a:off x="6394318" y="3153147"/>
            <a:ext cx="2282716" cy="799309"/>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anose="05020102010507070707"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anose="05020102010507070707" pitchFamily="18" charset="2"/>
              <a:buChar char=""/>
              <a:defRPr sz="1400" kern="1200">
                <a:solidFill>
                  <a:schemeClr val="tx1">
                    <a:lumMod val="65000"/>
                    <a:lumOff val="35000"/>
                  </a:schemeClr>
                </a:solidFill>
                <a:latin typeface="+mn-lt"/>
                <a:ea typeface="+mn-ea"/>
                <a:cs typeface="+mn-cs"/>
              </a:defRPr>
            </a:lvl9pPr>
          </a:lstStyle>
          <a:p>
            <a:pPr marL="182880" marR="0" lvl="0" indent="-182880" algn="l" defTabSz="914400" rtl="0" eaLnBrk="1" fontAlgn="auto" latinLnBrk="0" hangingPunct="1">
              <a:lnSpc>
                <a:spcPct val="120000"/>
              </a:lnSpc>
              <a:spcBef>
                <a:spcPts val="600"/>
              </a:spcBef>
              <a:spcAft>
                <a:spcPts val="0"/>
              </a:spcAft>
              <a:buClr>
                <a:srgbClr val="40BAD2"/>
              </a:buClr>
              <a:buSzTx/>
              <a:buFont typeface="Arial" panose="020B0604020202020204" pitchFamily="34" charset="0"/>
              <a:buChar char="•"/>
              <a:tabLst/>
              <a:defRPr/>
            </a:pPr>
            <a:r>
              <a:rPr kumimoji="0" lang="it-IT" sz="11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l’accesso tramite CIE (Carta d’Identità Elettronica) sarà richiesto il codice PIN del dispositivo</a:t>
            </a:r>
          </a:p>
        </p:txBody>
      </p:sp>
    </p:spTree>
    <p:extLst>
      <p:ext uri="{BB962C8B-B14F-4D97-AF65-F5344CB8AC3E}">
        <p14:creationId xmlns:p14="http://schemas.microsoft.com/office/powerpoint/2010/main" val="3189554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7" name="Segnaposto contenuto 2"/>
          <p:cNvSpPr txBox="1">
            <a:spLocks/>
          </p:cNvSpPr>
          <p:nvPr/>
        </p:nvSpPr>
        <p:spPr>
          <a:xfrm>
            <a:off x="6715593" y="133155"/>
            <a:ext cx="5299601" cy="1150418"/>
          </a:xfrm>
          <a:prstGeom prst="rect">
            <a:avLst/>
          </a:prstGeom>
          <a:solidFill>
            <a:schemeClr val="accent1"/>
          </a:solidFill>
        </p:spPr>
        <p:txBody>
          <a:bodyPr vert="horz" lIns="91440" tIns="45720" rIns="91440" bIns="45720" rtlCol="0" anchor="ctr">
            <a:normAutofit fontScale="925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50000"/>
              </a:lnSpc>
              <a:buNone/>
            </a:pPr>
            <a:r>
              <a:rPr lang="it-IT" sz="1600" dirty="0">
                <a:solidFill>
                  <a:schemeClr val="bg1"/>
                </a:solidFill>
                <a:latin typeface="Arial" panose="020B0604020202020204" pitchFamily="34" charset="0"/>
                <a:cs typeface="Arial" panose="020B0604020202020204" pitchFamily="34" charset="0"/>
              </a:rPr>
              <a:t>Una volta effettuato l’accesso al sistema verranno mostrati i profili per cui è possibile operare nella piattaforma SIPES e la funzionalità per crearne uno nuovo.</a:t>
            </a:r>
          </a:p>
        </p:txBody>
      </p:sp>
      <p:sp>
        <p:nvSpPr>
          <p:cNvPr id="6" name="Titolo 5"/>
          <p:cNvSpPr>
            <a:spLocks noGrp="1"/>
          </p:cNvSpPr>
          <p:nvPr>
            <p:ph type="title"/>
          </p:nvPr>
        </p:nvSpPr>
        <p:spPr>
          <a:xfrm>
            <a:off x="155544" y="202329"/>
            <a:ext cx="2482725" cy="391667"/>
          </a:xfrm>
          <a:solidFill>
            <a:schemeClr val="accent1"/>
          </a:solidFill>
        </p:spPr>
        <p:txBody>
          <a:bodyPr vert="horz" lIns="91440" tIns="45720" rIns="91440" bIns="45720" rtlCol="0" anchor="ctr">
            <a:normAutofit/>
          </a:bodyPr>
          <a:lstStyle/>
          <a:p>
            <a:r>
              <a:rPr lang="it-IT" sz="1600"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Elenco Profili</a:t>
            </a:r>
          </a:p>
        </p:txBody>
      </p:sp>
      <p:sp>
        <p:nvSpPr>
          <p:cNvPr id="3" name="Segnaposto numero diapositiva 2"/>
          <p:cNvSpPr>
            <a:spLocks noGrp="1"/>
          </p:cNvSpPr>
          <p:nvPr>
            <p:ph type="sldNum" sz="quarter" idx="12"/>
          </p:nvPr>
        </p:nvSpPr>
        <p:spPr/>
        <p:txBody>
          <a:bodyPr/>
          <a:lstStyle/>
          <a:p>
            <a:fld id="{BCCFDACF-13EC-4135-9547-E4FC8DE1E292}" type="slidenum">
              <a:rPr lang="it-IT" smtClean="0"/>
              <a:pPr/>
              <a:t>6</a:t>
            </a:fld>
            <a:endParaRPr lang="it-IT"/>
          </a:p>
        </p:txBody>
      </p:sp>
      <p:sp>
        <p:nvSpPr>
          <p:cNvPr id="11" name="Segnaposto contenuto 2"/>
          <p:cNvSpPr txBox="1">
            <a:spLocks/>
          </p:cNvSpPr>
          <p:nvPr/>
        </p:nvSpPr>
        <p:spPr>
          <a:xfrm>
            <a:off x="394747" y="3886199"/>
            <a:ext cx="11440565" cy="1583871"/>
          </a:xfrm>
          <a:prstGeom prst="rect">
            <a:avLst/>
          </a:prstGeom>
          <a:solidFill>
            <a:schemeClr val="accent1"/>
          </a:solidFill>
        </p:spPr>
        <p:txBody>
          <a:bodyPr vert="horz" lIns="91440" tIns="45720" rIns="91440" bIns="45720" rtlCol="0" anchor="ctr">
            <a:normAutofit lnSpcReduction="100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50000"/>
              </a:lnSpc>
              <a:buNone/>
            </a:pPr>
            <a:r>
              <a:rPr lang="it-IT" sz="1600" b="1" dirty="0">
                <a:solidFill>
                  <a:srgbClr val="004474"/>
                </a:solidFill>
                <a:latin typeface="Arial" panose="020B0604020202020204" pitchFamily="34" charset="0"/>
                <a:cs typeface="Arial" panose="020B0604020202020204" pitchFamily="34" charset="0"/>
              </a:rPr>
              <a:t>Nota: </a:t>
            </a:r>
          </a:p>
          <a:p>
            <a:pPr marL="0" indent="0" algn="just">
              <a:lnSpc>
                <a:spcPct val="150000"/>
              </a:lnSpc>
              <a:buNone/>
            </a:pPr>
            <a:r>
              <a:rPr lang="it-IT" sz="1600" b="1" dirty="0">
                <a:solidFill>
                  <a:srgbClr val="004474"/>
                </a:solidFill>
                <a:latin typeface="Arial" panose="020B0604020202020204" pitchFamily="34" charset="0"/>
                <a:cs typeface="Arial" panose="020B0604020202020204" pitchFamily="34" charset="0"/>
              </a:rPr>
              <a:t> - Attenzione</a:t>
            </a:r>
            <a:r>
              <a:rPr lang="it-IT" sz="1600" dirty="0">
                <a:solidFill>
                  <a:srgbClr val="004474"/>
                </a:solidFill>
                <a:latin typeface="Arial" panose="020B0604020202020204" pitchFamily="34" charset="0"/>
                <a:cs typeface="Arial" panose="020B0604020202020204" pitchFamily="34" charset="0"/>
              </a:rPr>
              <a:t>: L’accesso </a:t>
            </a:r>
            <a:r>
              <a:rPr lang="it-IT" sz="1600" b="1" dirty="0">
                <a:solidFill>
                  <a:srgbClr val="004474"/>
                </a:solidFill>
                <a:latin typeface="Arial" panose="020B0604020202020204" pitchFamily="34" charset="0"/>
                <a:cs typeface="Arial" panose="020B0604020202020204" pitchFamily="34" charset="0"/>
              </a:rPr>
              <a:t>contemporaneo</a:t>
            </a:r>
            <a:r>
              <a:rPr lang="it-IT" sz="1600" dirty="0">
                <a:solidFill>
                  <a:srgbClr val="004474"/>
                </a:solidFill>
                <a:latin typeface="Arial" panose="020B0604020202020204" pitchFamily="34" charset="0"/>
                <a:cs typeface="Arial" panose="020B0604020202020204" pitchFamily="34" charset="0"/>
              </a:rPr>
              <a:t> da più personal computer, o da più browser, con le stesse credenziali può determinare delle incoerenze ed è fortemente sconsigliato. È altresì NECESSARIO lasciare attiva </a:t>
            </a:r>
            <a:r>
              <a:rPr lang="it-IT" sz="1600" b="1" dirty="0">
                <a:solidFill>
                  <a:srgbClr val="004474"/>
                </a:solidFill>
                <a:latin typeface="Arial" panose="020B0604020202020204" pitchFamily="34" charset="0"/>
                <a:cs typeface="Arial" panose="020B0604020202020204" pitchFamily="34" charset="0"/>
              </a:rPr>
              <a:t>una sola finestra </a:t>
            </a:r>
            <a:r>
              <a:rPr lang="it-IT" sz="1600" dirty="0">
                <a:solidFill>
                  <a:srgbClr val="004474"/>
                </a:solidFill>
                <a:latin typeface="Arial" panose="020B0604020202020204" pitchFamily="34" charset="0"/>
                <a:cs typeface="Arial" panose="020B0604020202020204" pitchFamily="34" charset="0"/>
              </a:rPr>
              <a:t>ed </a:t>
            </a:r>
            <a:r>
              <a:rPr lang="it-IT" sz="1600" b="1" dirty="0">
                <a:solidFill>
                  <a:srgbClr val="004474"/>
                </a:solidFill>
                <a:latin typeface="Arial" panose="020B0604020202020204" pitchFamily="34" charset="0"/>
                <a:cs typeface="Arial" panose="020B0604020202020204" pitchFamily="34" charset="0"/>
              </a:rPr>
              <a:t>una sola sezione</a:t>
            </a:r>
            <a:r>
              <a:rPr lang="it-IT" sz="1600" dirty="0">
                <a:solidFill>
                  <a:srgbClr val="004474"/>
                </a:solidFill>
                <a:latin typeface="Arial" panose="020B0604020202020204" pitchFamily="34" charset="0"/>
                <a:cs typeface="Arial" panose="020B0604020202020204" pitchFamily="34" charset="0"/>
              </a:rPr>
              <a:t> del browser per la compilazione dei dati</a:t>
            </a:r>
            <a:r>
              <a:rPr lang="it-IT" sz="1600" dirty="0">
                <a:solidFill>
                  <a:srgbClr val="FF0000"/>
                </a:solidFill>
                <a:latin typeface="Arial" panose="020B0604020202020204" pitchFamily="34" charset="0"/>
                <a:cs typeface="Arial" panose="020B0604020202020204" pitchFamily="34" charset="0"/>
              </a:rPr>
              <a:t>.</a:t>
            </a:r>
          </a:p>
        </p:txBody>
      </p:sp>
      <p:pic>
        <p:nvPicPr>
          <p:cNvPr id="9" name="Immagin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979" y="1397726"/>
            <a:ext cx="10759619" cy="1799111"/>
          </a:xfrm>
          <a:prstGeom prst="rect">
            <a:avLst/>
          </a:prstGeom>
          <a:ln>
            <a:noFill/>
          </a:ln>
          <a:effectLst>
            <a:outerShdw blurRad="190500" algn="tl" rotWithShape="0">
              <a:srgbClr val="000000">
                <a:alpha val="70000"/>
              </a:srgbClr>
            </a:outerShdw>
          </a:effectLst>
        </p:spPr>
      </p:pic>
      <p:sp>
        <p:nvSpPr>
          <p:cNvPr id="13" name="Rettangolo arrotondato 12"/>
          <p:cNvSpPr/>
          <p:nvPr/>
        </p:nvSpPr>
        <p:spPr>
          <a:xfrm flipV="1">
            <a:off x="8010059" y="1690981"/>
            <a:ext cx="1618683" cy="196249"/>
          </a:xfrm>
          <a:prstGeom prst="roundRect">
            <a:avLst/>
          </a:prstGeom>
          <a:noFill/>
          <a:ln w="7620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it-IT" b="1">
              <a:ln w="22225">
                <a:solidFill>
                  <a:schemeClr val="accent2"/>
                </a:solidFill>
                <a:prstDash val="solid"/>
              </a:ln>
              <a:solidFill>
                <a:schemeClr val="accent2">
                  <a:lumMod val="40000"/>
                  <a:lumOff val="60000"/>
                </a:schemeClr>
              </a:solidFill>
            </a:endParaRPr>
          </a:p>
        </p:txBody>
      </p:sp>
      <p:sp>
        <p:nvSpPr>
          <p:cNvPr id="12" name="CasellaDiTesto 11"/>
          <p:cNvSpPr txBox="1"/>
          <p:nvPr/>
        </p:nvSpPr>
        <p:spPr>
          <a:xfrm>
            <a:off x="10200345" y="6410620"/>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3"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509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sz="2400" i="1" kern="1200" spc="-60" baseline="0" dirty="0">
                <a:solidFill>
                  <a:srgbClr val="FFFFFF"/>
                </a:solidFill>
                <a:effectLst>
                  <a:outerShdw blurRad="38100" dist="38100" dir="2700000" algn="tl" rotWithShape="0">
                    <a:srgbClr val="000000">
                      <a:alpha val="43000"/>
                    </a:srgbClr>
                  </a:outerShdw>
                </a:effectLst>
                <a:latin typeface="Arial" panose="020B0604020202020204" pitchFamily="34" charset="0"/>
                <a:ea typeface="+mj-ea"/>
                <a:cs typeface="Arial" panose="020B0604020202020204" pitchFamily="34" charset="0"/>
              </a:rPr>
              <a:t>Procedura di</a:t>
            </a:r>
            <a:br>
              <a:rPr lang="it-IT" sz="2400" i="1" kern="1200" spc="-60" baseline="0" dirty="0">
                <a:solidFill>
                  <a:srgbClr val="FFFFFF"/>
                </a:solidFill>
                <a:effectLst>
                  <a:outerShdw blurRad="38100" dist="38100" dir="2700000" algn="tl" rotWithShape="0">
                    <a:srgbClr val="000000">
                      <a:alpha val="43000"/>
                    </a:srgbClr>
                  </a:outerShdw>
                </a:effectLst>
                <a:latin typeface="Arial" panose="020B0604020202020204" pitchFamily="34" charset="0"/>
                <a:ea typeface="+mj-ea"/>
                <a:cs typeface="Arial" panose="020B0604020202020204" pitchFamily="34" charset="0"/>
              </a:rPr>
            </a:br>
            <a:r>
              <a:rPr lang="it-IT" sz="2400" i="1" kern="1200" spc="-60" baseline="0" dirty="0">
                <a:solidFill>
                  <a:srgbClr val="FFFFFF"/>
                </a:solidFill>
                <a:effectLst>
                  <a:outerShdw blurRad="38100" dist="38100" dir="2700000" algn="tl" rotWithShape="0">
                    <a:srgbClr val="000000">
                      <a:alpha val="43000"/>
                    </a:srgbClr>
                  </a:outerShdw>
                </a:effectLst>
                <a:latin typeface="Arial" panose="020B0604020202020204" pitchFamily="34" charset="0"/>
                <a:ea typeface="+mj-ea"/>
                <a:cs typeface="Arial" panose="020B0604020202020204" pitchFamily="34" charset="0"/>
              </a:rPr>
              <a:t>compilazione</a:t>
            </a:r>
            <a:endParaRPr lang="it-IT" dirty="0"/>
          </a:p>
        </p:txBody>
      </p:sp>
      <p:sp>
        <p:nvSpPr>
          <p:cNvPr id="2" name="Segnaposto numero diapositiva 1"/>
          <p:cNvSpPr>
            <a:spLocks noGrp="1"/>
          </p:cNvSpPr>
          <p:nvPr>
            <p:ph type="sldNum" sz="quarter" idx="12"/>
          </p:nvPr>
        </p:nvSpPr>
        <p:spPr/>
        <p:txBody>
          <a:bodyPr/>
          <a:lstStyle/>
          <a:p>
            <a:fld id="{BCCFDACF-13EC-4135-9547-E4FC8DE1E292}" type="slidenum">
              <a:rPr lang="it-IT" smtClean="0"/>
              <a:pPr/>
              <a:t>7</a:t>
            </a:fld>
            <a:endParaRPr lang="it-IT"/>
          </a:p>
        </p:txBody>
      </p:sp>
      <p:sp>
        <p:nvSpPr>
          <p:cNvPr id="7" name="Segnaposto contenuto 2"/>
          <p:cNvSpPr txBox="1">
            <a:spLocks/>
          </p:cNvSpPr>
          <p:nvPr/>
        </p:nvSpPr>
        <p:spPr>
          <a:xfrm>
            <a:off x="3743891" y="704501"/>
            <a:ext cx="7315200" cy="5560382"/>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50000"/>
              </a:lnSpc>
              <a:buNone/>
            </a:pPr>
            <a:r>
              <a:rPr lang="it-IT" sz="1300" b="1" i="1" u="sng" dirty="0">
                <a:latin typeface="Arial" panose="020B0604020202020204" pitchFamily="34" charset="0"/>
                <a:cs typeface="Arial" panose="020B0604020202020204" pitchFamily="34" charset="0"/>
              </a:rPr>
              <a:t>Fase 1. Registrazione profilo soggetto proponente</a:t>
            </a:r>
          </a:p>
          <a:p>
            <a:pPr marL="0" indent="0" algn="just">
              <a:lnSpc>
                <a:spcPct val="100000"/>
              </a:lnSpc>
              <a:buNone/>
            </a:pPr>
            <a:r>
              <a:rPr lang="it-IT" sz="1300" dirty="0">
                <a:latin typeface="Arial" panose="020B0604020202020204" pitchFamily="34" charset="0"/>
                <a:cs typeface="Arial" panose="020B0604020202020204" pitchFamily="34" charset="0"/>
              </a:rPr>
              <a:t>Registrazione sul sistema del profilo dell’ENTE con inserimento dei dati anagrafici, indirizzo PEC, sede legale e soggetti abilitati ad operare sul profilo.</a:t>
            </a:r>
          </a:p>
          <a:p>
            <a:pPr marL="0" indent="0" algn="just">
              <a:lnSpc>
                <a:spcPct val="150000"/>
              </a:lnSpc>
              <a:buNone/>
            </a:pPr>
            <a:r>
              <a:rPr lang="it-IT" sz="1300" b="1" i="1" u="sng" dirty="0">
                <a:latin typeface="Arial" panose="020B0604020202020204" pitchFamily="34" charset="0"/>
                <a:cs typeface="Arial" panose="020B0604020202020204" pitchFamily="34" charset="0"/>
              </a:rPr>
              <a:t>Fase 2. Compilazione della domanda</a:t>
            </a:r>
          </a:p>
          <a:p>
            <a:pPr marL="0" indent="0" algn="just">
              <a:lnSpc>
                <a:spcPct val="100000"/>
              </a:lnSpc>
              <a:spcBef>
                <a:spcPts val="600"/>
              </a:spcBef>
              <a:buNone/>
            </a:pPr>
            <a:r>
              <a:rPr lang="it-IT" sz="1300" dirty="0">
                <a:latin typeface="Arial" panose="020B0604020202020204" pitchFamily="34" charset="0"/>
                <a:cs typeface="Arial" panose="020B0604020202020204" pitchFamily="34" charset="0"/>
              </a:rPr>
              <a:t>A partire dalla data ed ora indicata nel bando, il proponente potrà effettuare la compilazione della domanda sulla piattaforma SIPES con il caricamento dei dati e degli allegati richiesti dal bando.</a:t>
            </a:r>
          </a:p>
          <a:p>
            <a:pPr marL="0" indent="0" algn="just">
              <a:lnSpc>
                <a:spcPct val="100000"/>
              </a:lnSpc>
              <a:spcBef>
                <a:spcPts val="600"/>
              </a:spcBef>
              <a:buNone/>
            </a:pPr>
            <a:r>
              <a:rPr lang="it-IT" sz="1300" dirty="0">
                <a:latin typeface="Arial" panose="020B0604020202020204" pitchFamily="34" charset="0"/>
                <a:cs typeface="Arial" panose="020B0604020202020204" pitchFamily="34" charset="0"/>
              </a:rPr>
              <a:t>Nel corso di questa fase, il sistema SIPES permetterà il salvataggio in bozza dei dati inseriti e degli allegati anche in diverse sessioni di lavoro (o compilazione). </a:t>
            </a:r>
          </a:p>
          <a:p>
            <a:pPr marL="0" indent="0" algn="just">
              <a:lnSpc>
                <a:spcPct val="100000"/>
              </a:lnSpc>
              <a:spcBef>
                <a:spcPts val="600"/>
              </a:spcBef>
              <a:buNone/>
            </a:pPr>
            <a:r>
              <a:rPr lang="it-IT" sz="1300" dirty="0">
                <a:latin typeface="Arial" panose="020B0604020202020204" pitchFamily="34" charset="0"/>
                <a:cs typeface="Arial" panose="020B0604020202020204" pitchFamily="34" charset="0"/>
              </a:rPr>
              <a:t>Ad avvenuto completamento della compilazione della domanda (caricamento dei dati e degli allegati richiesti), il sistema SIPES consentirà al soggetto proponente di generare la domanda su file PDF.</a:t>
            </a:r>
          </a:p>
          <a:p>
            <a:pPr marL="0" indent="0" algn="just">
              <a:lnSpc>
                <a:spcPct val="100000"/>
              </a:lnSpc>
              <a:buNone/>
            </a:pPr>
            <a:r>
              <a:rPr lang="it-IT" sz="1300" b="1" i="1" u="sng" dirty="0">
                <a:latin typeface="Arial" panose="020B0604020202020204" pitchFamily="34" charset="0"/>
                <a:cs typeface="Arial" panose="020B0604020202020204" pitchFamily="34" charset="0"/>
              </a:rPr>
              <a:t>Fase 3. Trasmissione della domanda</a:t>
            </a:r>
          </a:p>
          <a:p>
            <a:pPr marL="0" indent="0" algn="just">
              <a:lnSpc>
                <a:spcPct val="100000"/>
              </a:lnSpc>
              <a:buNone/>
            </a:pPr>
            <a:r>
              <a:rPr lang="it-IT" sz="1300" dirty="0">
                <a:latin typeface="Arial" panose="020B0604020202020204" pitchFamily="34" charset="0"/>
                <a:cs typeface="Arial" panose="020B0604020202020204" pitchFamily="34" charset="0"/>
              </a:rPr>
              <a:t>I dati e le informazioni relativi alla domanda, contenuti nel file PDF, dovranno essere verificati prima della apposizione della firma digitale nel documento ad opera del rappresentante legale del Soggetto proponente.</a:t>
            </a:r>
          </a:p>
          <a:p>
            <a:pPr marL="0" indent="0" algn="just">
              <a:lnSpc>
                <a:spcPct val="100000"/>
              </a:lnSpc>
              <a:buNone/>
            </a:pPr>
            <a:r>
              <a:rPr lang="it-IT" sz="1300" dirty="0">
                <a:latin typeface="Arial" panose="020B0604020202020204" pitchFamily="34" charset="0"/>
                <a:cs typeface="Arial" panose="020B0604020202020204" pitchFamily="34" charset="0"/>
              </a:rPr>
              <a:t>La procedura di trasmissione si conclude con il caricamento del file della domanda, </a:t>
            </a:r>
            <a:r>
              <a:rPr lang="it-IT" sz="1300" b="1" u="sng" dirty="0">
                <a:latin typeface="Arial" panose="020B0604020202020204" pitchFamily="34" charset="0"/>
                <a:cs typeface="Arial" panose="020B0604020202020204" pitchFamily="34" charset="0"/>
              </a:rPr>
              <a:t>firmato digitalmente</a:t>
            </a:r>
            <a:r>
              <a:rPr lang="it-IT" sz="1300" dirty="0">
                <a:latin typeface="Arial" panose="020B0604020202020204" pitchFamily="34" charset="0"/>
                <a:cs typeface="Arial" panose="020B0604020202020204" pitchFamily="34" charset="0"/>
              </a:rPr>
              <a:t>, sul sistema SIPES e l’invio telematico della stessa.</a:t>
            </a:r>
          </a:p>
          <a:p>
            <a:pPr marL="0" indent="0" algn="just">
              <a:lnSpc>
                <a:spcPct val="100000"/>
              </a:lnSpc>
              <a:buNone/>
            </a:pPr>
            <a:r>
              <a:rPr lang="it-IT" sz="1300" dirty="0">
                <a:latin typeface="Arial" panose="020B0604020202020204" pitchFamily="34" charset="0"/>
                <a:cs typeface="Arial" panose="020B0604020202020204" pitchFamily="34" charset="0"/>
              </a:rPr>
              <a:t>Acquisita la domanda, il sistema invia una PEC di notifica al Soggetto richiedente di avvenuta trasmissione).</a:t>
            </a:r>
          </a:p>
        </p:txBody>
      </p:sp>
      <p:sp>
        <p:nvSpPr>
          <p:cNvPr id="8" name="CasellaDiTesto 7"/>
          <p:cNvSpPr txBox="1"/>
          <p:nvPr/>
        </p:nvSpPr>
        <p:spPr>
          <a:xfrm>
            <a:off x="10200345" y="6410620"/>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2"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454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7" name="Segnaposto contenuto 2"/>
          <p:cNvSpPr txBox="1">
            <a:spLocks/>
          </p:cNvSpPr>
          <p:nvPr/>
        </p:nvSpPr>
        <p:spPr>
          <a:xfrm>
            <a:off x="350806" y="719527"/>
            <a:ext cx="11477368" cy="4550563"/>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just">
              <a:lnSpc>
                <a:spcPct val="150000"/>
              </a:lnSpc>
              <a:buClr>
                <a:schemeClr val="bg1"/>
              </a:buClr>
              <a:buNone/>
            </a:pPr>
            <a:r>
              <a:rPr lang="it-IT" sz="1400" i="1" dirty="0">
                <a:solidFill>
                  <a:schemeClr val="bg1"/>
                </a:solidFill>
                <a:latin typeface="Arial" panose="020B0604020202020204" pitchFamily="34" charset="0"/>
                <a:cs typeface="Arial" panose="020B0604020202020204" pitchFamily="34" charset="0"/>
              </a:rPr>
              <a:t>Le domanda di partecipazione alla manifestazione di interesse è consentita ai profilo:</a:t>
            </a:r>
          </a:p>
          <a:p>
            <a:pPr marL="0" indent="0" algn="just">
              <a:lnSpc>
                <a:spcPct val="150000"/>
              </a:lnSpc>
              <a:buClr>
                <a:schemeClr val="bg1"/>
              </a:buClr>
              <a:buNone/>
            </a:pPr>
            <a:endParaRPr lang="it-IT" sz="1400" i="1" dirty="0">
              <a:solidFill>
                <a:schemeClr val="bg1"/>
              </a:solidFill>
              <a:latin typeface="Arial" panose="020B0604020202020204" pitchFamily="34" charset="0"/>
              <a:cs typeface="Arial" panose="020B0604020202020204" pitchFamily="34" charset="0"/>
            </a:endParaRPr>
          </a:p>
          <a:p>
            <a:pPr algn="just">
              <a:lnSpc>
                <a:spcPct val="100000"/>
              </a:lnSpc>
              <a:spcBef>
                <a:spcPts val="0"/>
              </a:spcBef>
              <a:buClr>
                <a:schemeClr val="bg1"/>
              </a:buClr>
              <a:buFontTx/>
              <a:buChar char="-"/>
            </a:pPr>
            <a:r>
              <a:rPr lang="it-IT" sz="1400" b="1" dirty="0">
                <a:solidFill>
                  <a:schemeClr val="bg1"/>
                </a:solidFill>
                <a:latin typeface="Arial" panose="020B0604020202020204" pitchFamily="34" charset="0"/>
                <a:cs typeface="Arial" panose="020B0604020202020204" pitchFamily="34" charset="0"/>
              </a:rPr>
              <a:t>di tipo ENTE</a:t>
            </a:r>
            <a:endParaRPr lang="it-IT" sz="1300" b="1" i="1" u="sng" dirty="0">
              <a:solidFill>
                <a:srgbClr val="FF0000"/>
              </a:solidFill>
              <a:latin typeface="Arial" panose="020B0604020202020204" pitchFamily="34" charset="0"/>
              <a:cs typeface="Arial" panose="020B0604020202020204" pitchFamily="34" charset="0"/>
            </a:endParaRPr>
          </a:p>
          <a:p>
            <a:pPr marL="502920" lvl="1" indent="0" algn="just">
              <a:lnSpc>
                <a:spcPct val="100000"/>
              </a:lnSpc>
              <a:buClr>
                <a:schemeClr val="bg1"/>
              </a:buClr>
              <a:buNone/>
            </a:pPr>
            <a:endParaRPr lang="it-IT" sz="1300" b="1" i="1" u="sng" dirty="0">
              <a:solidFill>
                <a:srgbClr val="FF0000"/>
              </a:solidFill>
              <a:latin typeface="Arial" panose="020B0604020202020204" pitchFamily="34" charset="0"/>
              <a:cs typeface="Arial" panose="020B0604020202020204" pitchFamily="34" charset="0"/>
            </a:endParaRPr>
          </a:p>
          <a:p>
            <a:pPr marL="502920" lvl="1" indent="0" algn="just">
              <a:lnSpc>
                <a:spcPct val="100000"/>
              </a:lnSpc>
              <a:buClr>
                <a:schemeClr val="bg1"/>
              </a:buClr>
              <a:buNone/>
            </a:pPr>
            <a:r>
              <a:rPr lang="it-IT" sz="1400" u="sng" dirty="0">
                <a:solidFill>
                  <a:schemeClr val="bg1"/>
                </a:solidFill>
                <a:latin typeface="Arial" panose="020B0604020202020204" pitchFamily="34" charset="0"/>
                <a:cs typeface="Arial" panose="020B0604020202020204" pitchFamily="34" charset="0"/>
              </a:rPr>
              <a:t>Gli altri profili non sono da utilizzarsi nell’ambito del presente bando.</a:t>
            </a:r>
          </a:p>
          <a:p>
            <a:pPr marL="0" indent="0" algn="just">
              <a:lnSpc>
                <a:spcPct val="150000"/>
              </a:lnSpc>
              <a:buClr>
                <a:schemeClr val="bg1"/>
              </a:buClr>
              <a:buNone/>
            </a:pPr>
            <a:r>
              <a:rPr lang="it-IT" sz="1400" b="1" dirty="0">
                <a:solidFill>
                  <a:schemeClr val="bg1"/>
                </a:solidFill>
                <a:latin typeface="Arial" panose="020B0604020202020204" pitchFamily="34" charset="0"/>
                <a:cs typeface="Arial" panose="020B0604020202020204" pitchFamily="34" charset="0"/>
              </a:rPr>
              <a:t>Importante: </a:t>
            </a:r>
          </a:p>
          <a:p>
            <a:pPr algn="just">
              <a:lnSpc>
                <a:spcPct val="100000"/>
              </a:lnSpc>
              <a:spcBef>
                <a:spcPts val="0"/>
              </a:spcBef>
              <a:buClr>
                <a:schemeClr val="bg1"/>
              </a:buClr>
              <a:buFont typeface="Arial" panose="020B0604020202020204" pitchFamily="34" charset="0"/>
              <a:buChar char="•"/>
            </a:pPr>
            <a:r>
              <a:rPr lang="it-IT" sz="1400" dirty="0">
                <a:solidFill>
                  <a:schemeClr val="bg1"/>
                </a:solidFill>
                <a:latin typeface="Arial" panose="020B0604020202020204" pitchFamily="34" charset="0"/>
                <a:cs typeface="Arial" panose="020B0604020202020204" pitchFamily="34" charset="0"/>
              </a:rPr>
              <a:t>Può verificarsi il caso che un utente si ritrovi già associato al profilo del soggetto con cui vuole presentare la domanda (ad esempio per aver partecipato ad altro bando utilizzando il sistema). In questo caso NON deve ricreare il profilo ma può utilizzare il profilo già esistente oppure contattare il supporto SIPES.</a:t>
            </a:r>
          </a:p>
          <a:p>
            <a:pPr algn="just">
              <a:lnSpc>
                <a:spcPct val="100000"/>
              </a:lnSpc>
              <a:spcBef>
                <a:spcPts val="0"/>
              </a:spcBef>
              <a:buClr>
                <a:schemeClr val="bg1"/>
              </a:buClr>
              <a:buFont typeface="Arial" panose="020B0604020202020204" pitchFamily="34" charset="0"/>
              <a:buChar char="•"/>
            </a:pPr>
            <a:r>
              <a:rPr lang="it-IT" sz="1400" dirty="0">
                <a:solidFill>
                  <a:schemeClr val="bg1"/>
                </a:solidFill>
                <a:latin typeface="Arial" panose="020B0604020202020204" pitchFamily="34" charset="0"/>
                <a:cs typeface="Arial" panose="020B0604020202020204" pitchFamily="34" charset="0"/>
              </a:rPr>
              <a:t>I profili e le domande possono essere creati e compilati anche da un soggetto diverso dal Rappresentante legale (naturalmente se titolati a farlo) ma il PDF definitivo deve essere firmato digitalmente dal Rappresentante legale o da un suo procuratore speciale </a:t>
            </a:r>
          </a:p>
          <a:p>
            <a:pPr algn="just">
              <a:lnSpc>
                <a:spcPct val="100000"/>
              </a:lnSpc>
              <a:spcBef>
                <a:spcPts val="0"/>
              </a:spcBef>
              <a:buClr>
                <a:schemeClr val="bg1"/>
              </a:buClr>
              <a:buFont typeface="Arial" panose="020B0604020202020204" pitchFamily="34" charset="0"/>
              <a:buChar char="•"/>
            </a:pPr>
            <a:r>
              <a:rPr lang="it-IT" sz="1400" dirty="0">
                <a:solidFill>
                  <a:schemeClr val="bg1"/>
                </a:solidFill>
                <a:latin typeface="Arial" panose="020B0604020202020204" pitchFamily="34" charset="0"/>
                <a:cs typeface="Arial" panose="020B0604020202020204" pitchFamily="34" charset="0"/>
              </a:rPr>
              <a:t>Nel caso si vogliano aggiungere altri utenti al profilo del soggetto giuridico si veda la sezione “Soggetti Operatori”</a:t>
            </a:r>
          </a:p>
          <a:p>
            <a:pPr marL="0" indent="0" algn="just">
              <a:lnSpc>
                <a:spcPct val="150000"/>
              </a:lnSpc>
              <a:buClr>
                <a:schemeClr val="bg1"/>
              </a:buClr>
              <a:buNone/>
            </a:pPr>
            <a:r>
              <a:rPr lang="it-IT" sz="1400" dirty="0">
                <a:solidFill>
                  <a:schemeClr val="bg1"/>
                </a:solidFill>
                <a:latin typeface="Arial" panose="020B0604020202020204" pitchFamily="34" charset="0"/>
                <a:cs typeface="Arial" panose="020B0604020202020204" pitchFamily="34" charset="0"/>
              </a:rPr>
              <a:t>Di seguito vengono riportate le istruzioni di dettaglio per la registrazione del profilo</a:t>
            </a:r>
          </a:p>
        </p:txBody>
      </p:sp>
      <p:sp>
        <p:nvSpPr>
          <p:cNvPr id="2" name="Titolo 1"/>
          <p:cNvSpPr>
            <a:spLocks noGrp="1"/>
          </p:cNvSpPr>
          <p:nvPr>
            <p:ph type="title"/>
          </p:nvPr>
        </p:nvSpPr>
        <p:spPr>
          <a:xfrm>
            <a:off x="350806" y="254832"/>
            <a:ext cx="11477368" cy="464695"/>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1 - Registrazione profilo soggetto proponente</a:t>
            </a:r>
          </a:p>
        </p:txBody>
      </p:sp>
      <p:sp>
        <p:nvSpPr>
          <p:cNvPr id="6" name="Segnaposto numero diapositiva 5"/>
          <p:cNvSpPr>
            <a:spLocks noGrp="1"/>
          </p:cNvSpPr>
          <p:nvPr>
            <p:ph type="sldNum" sz="quarter" idx="12"/>
          </p:nvPr>
        </p:nvSpPr>
        <p:spPr/>
        <p:txBody>
          <a:bodyPr/>
          <a:lstStyle/>
          <a:p>
            <a:fld id="{BCCFDACF-13EC-4135-9547-E4FC8DE1E292}" type="slidenum">
              <a:rPr lang="it-IT" smtClean="0"/>
              <a:pPr/>
              <a:t>8</a:t>
            </a:fld>
            <a:endParaRPr lang="it-IT"/>
          </a:p>
        </p:txBody>
      </p:sp>
      <p:sp>
        <p:nvSpPr>
          <p:cNvPr id="10" name="CasellaDiTesto 9"/>
          <p:cNvSpPr txBox="1"/>
          <p:nvPr/>
        </p:nvSpPr>
        <p:spPr>
          <a:xfrm>
            <a:off x="10200345" y="6410620"/>
            <a:ext cx="1504949" cy="276999"/>
          </a:xfrm>
          <a:prstGeom prst="rect">
            <a:avLst/>
          </a:prstGeom>
          <a:solidFill>
            <a:schemeClr val="accent1"/>
          </a:solidFill>
        </p:spPr>
        <p:txBody>
          <a:bodyPr wrap="square" rtlCol="0">
            <a:spAutoFit/>
          </a:bodyPr>
          <a:lstStyle/>
          <a:p>
            <a:pPr algn="ctr"/>
            <a:r>
              <a:rPr lang="it-IT" sz="1200" b="1" i="1" dirty="0">
                <a:solidFill>
                  <a:schemeClr val="bg1"/>
                </a:solidFill>
                <a:latin typeface="Arial" panose="020B0604020202020204" pitchFamily="34" charset="0"/>
                <a:cs typeface="Arial" panose="020B0604020202020204" pitchFamily="34" charset="0"/>
                <a:hlinkClick r:id="rId2" action="ppaction://hlinksldjump"/>
              </a:rPr>
              <a:t>Torna all’INDICE</a:t>
            </a:r>
            <a:endParaRPr lang="it-IT" sz="1200" b="1" i="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0966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40000"/>
            <a:lumOff val="60000"/>
          </a:schemeClr>
        </a:solidFill>
        <a:effectLst/>
      </p:bgPr>
    </p:bg>
    <p:spTree>
      <p:nvGrpSpPr>
        <p:cNvPr id="1" name=""/>
        <p:cNvGrpSpPr/>
        <p:nvPr/>
      </p:nvGrpSpPr>
      <p:grpSpPr>
        <a:xfrm>
          <a:off x="0" y="0"/>
          <a:ext cx="0" cy="0"/>
          <a:chOff x="0" y="0"/>
          <a:chExt cx="0" cy="0"/>
        </a:xfrm>
      </p:grpSpPr>
      <p:pic>
        <p:nvPicPr>
          <p:cNvPr id="3" name="Immagine 2" descr="Immagine che contiene testo, schermata, Carattere, numero&#10;&#10;Descrizione generata automaticamente">
            <a:extLst>
              <a:ext uri="{FF2B5EF4-FFF2-40B4-BE49-F238E27FC236}">
                <a16:creationId xmlns:a16="http://schemas.microsoft.com/office/drawing/2014/main" id="{1011C06B-E73D-48FD-5A46-0122043C27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2528" y="2538039"/>
            <a:ext cx="5143946" cy="2461473"/>
          </a:xfrm>
          <a:prstGeom prst="rect">
            <a:avLst/>
          </a:prstGeom>
          <a:ln>
            <a:noFill/>
          </a:ln>
          <a:effectLst>
            <a:outerShdw blurRad="190500" algn="tl" rotWithShape="0">
              <a:srgbClr val="000000">
                <a:alpha val="70000"/>
              </a:srgbClr>
            </a:outerShdw>
          </a:effectLst>
        </p:spPr>
      </p:pic>
      <p:sp>
        <p:nvSpPr>
          <p:cNvPr id="7" name="Segnaposto contenuto 2"/>
          <p:cNvSpPr txBox="1">
            <a:spLocks/>
          </p:cNvSpPr>
          <p:nvPr/>
        </p:nvSpPr>
        <p:spPr>
          <a:xfrm>
            <a:off x="461590" y="551056"/>
            <a:ext cx="11477368" cy="83833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Per registrare il profilo selezionare la voce “Ente”, dal menu a discesa “INSERISCI NUOVO PROFILO” posto in alto a destra e premere il pulsante  </a:t>
            </a:r>
            <a:r>
              <a:rPr kumimoji="0" lang="it-IT" sz="14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&gt;&gt;</a:t>
            </a:r>
          </a:p>
        </p:txBody>
      </p:sp>
      <p:sp>
        <p:nvSpPr>
          <p:cNvPr id="4" name="Titolo 3"/>
          <p:cNvSpPr>
            <a:spLocks noGrp="1"/>
          </p:cNvSpPr>
          <p:nvPr>
            <p:ph type="title"/>
          </p:nvPr>
        </p:nvSpPr>
        <p:spPr>
          <a:xfrm>
            <a:off x="461590" y="143549"/>
            <a:ext cx="11477368" cy="434666"/>
          </a:xfrm>
          <a:solidFill>
            <a:schemeClr val="accent1"/>
          </a:solidFill>
        </p:spPr>
        <p:txBody>
          <a:bodyPr vert="horz" lIns="91440" tIns="45720" rIns="91440" bIns="45720" rtlCol="0" anchor="ctr">
            <a:noAutofit/>
          </a:bodyPr>
          <a:lstStyle/>
          <a:p>
            <a:pPr algn="just">
              <a:lnSpc>
                <a:spcPct val="150000"/>
              </a:lnSpc>
              <a:spcBef>
                <a:spcPts val="1200"/>
              </a:spcBef>
              <a:buClr>
                <a:schemeClr val="bg1"/>
              </a:buClr>
              <a:buFont typeface="Wingdings 2" pitchFamily="18" charset="2"/>
            </a:pPr>
            <a:r>
              <a:rPr lang="it-IT" sz="1600" i="1" dirty="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Fase 1 - Registrazione di un nuovo ENTE</a:t>
            </a:r>
          </a:p>
        </p:txBody>
      </p:sp>
      <p:sp>
        <p:nvSpPr>
          <p:cNvPr id="6" name="Segnaposto numero diapositiva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CCFDACF-13EC-4135-9547-E4FC8DE1E292}" type="slidenum">
              <a:rPr kumimoji="0" lang="it-IT" sz="1200" b="1" i="0" u="none" strike="noStrike" kern="1200" cap="none" spc="0" normalizeH="0" baseline="0" noProof="0" smtClean="0">
                <a:ln>
                  <a:noFill/>
                </a:ln>
                <a:solidFill>
                  <a:srgbClr val="40BAD2"/>
                </a:solidFill>
                <a:effectLst/>
                <a:uLnTx/>
                <a:uFillTx/>
                <a:latin typeface="Corbel" panose="020B0503020204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it-IT" sz="1200" b="1" i="0" u="none" strike="noStrike" kern="1200" cap="none" spc="0" normalizeH="0" baseline="0" noProof="0">
              <a:ln>
                <a:noFill/>
              </a:ln>
              <a:solidFill>
                <a:srgbClr val="40BAD2"/>
              </a:solidFill>
              <a:effectLst/>
              <a:uLnTx/>
              <a:uFillTx/>
              <a:latin typeface="Corbel" panose="020B0503020204020204"/>
              <a:ea typeface="+mn-ea"/>
              <a:cs typeface="+mn-cs"/>
            </a:endParaRPr>
          </a:p>
        </p:txBody>
      </p:sp>
      <p:sp>
        <p:nvSpPr>
          <p:cNvPr id="18" name="Segnaposto contenuto 2"/>
          <p:cNvSpPr txBox="1">
            <a:spLocks/>
          </p:cNvSpPr>
          <p:nvPr/>
        </p:nvSpPr>
        <p:spPr>
          <a:xfrm>
            <a:off x="461590" y="2060100"/>
            <a:ext cx="6126497" cy="385645"/>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5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sistema visualizzerà un modulo per l’inserimento delle informazioni di base:</a:t>
            </a:r>
          </a:p>
        </p:txBody>
      </p:sp>
      <p:sp>
        <p:nvSpPr>
          <p:cNvPr id="14" name="Segnaposto contenuto 2"/>
          <p:cNvSpPr txBox="1">
            <a:spLocks/>
          </p:cNvSpPr>
          <p:nvPr/>
        </p:nvSpPr>
        <p:spPr>
          <a:xfrm>
            <a:off x="904075" y="5466660"/>
            <a:ext cx="10164672" cy="588199"/>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Cliccando il pulsante </a:t>
            </a:r>
            <a:r>
              <a:rPr kumimoji="0" lang="it-IT" sz="1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PROSEGUI&gt;&gt; </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verrà creato un NUOVO profilo con l’inserimento di NUOVI dati anagrafici di base dell’Ente.</a:t>
            </a:r>
          </a:p>
        </p:txBody>
      </p:sp>
      <p:sp>
        <p:nvSpPr>
          <p:cNvPr id="15" name="Freccia a destra 14"/>
          <p:cNvSpPr>
            <a:spLocks noChangeAspect="1"/>
          </p:cNvSpPr>
          <p:nvPr/>
        </p:nvSpPr>
        <p:spPr>
          <a:xfrm rot="10800000" flipH="1">
            <a:off x="3191885" y="3351139"/>
            <a:ext cx="1127683" cy="2000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pic>
        <p:nvPicPr>
          <p:cNvPr id="13" name="Immagine 12"/>
          <p:cNvPicPr/>
          <p:nvPr/>
        </p:nvPicPr>
        <p:blipFill>
          <a:blip r:embed="rId3" cstate="print">
            <a:extLst>
              <a:ext uri="{28A0092B-C50C-407E-A947-70E740481C1C}">
                <a14:useLocalDpi xmlns:a14="http://schemas.microsoft.com/office/drawing/2010/main" val="0"/>
              </a:ext>
            </a:extLst>
          </a:blip>
          <a:stretch>
            <a:fillRect/>
          </a:stretch>
        </p:blipFill>
        <p:spPr>
          <a:xfrm>
            <a:off x="4027779" y="1550438"/>
            <a:ext cx="4017010" cy="348615"/>
          </a:xfrm>
          <a:prstGeom prst="rect">
            <a:avLst/>
          </a:prstGeom>
          <a:ln>
            <a:noFill/>
          </a:ln>
          <a:effectLst>
            <a:outerShdw blurRad="190500" algn="tl" rotWithShape="0">
              <a:srgbClr val="000000">
                <a:alpha val="70000"/>
              </a:srgbClr>
            </a:outerShdw>
          </a:effectLst>
        </p:spPr>
      </p:pic>
      <p:sp>
        <p:nvSpPr>
          <p:cNvPr id="19" name="Segnaposto contenuto 2"/>
          <p:cNvSpPr txBox="1">
            <a:spLocks/>
          </p:cNvSpPr>
          <p:nvPr/>
        </p:nvSpPr>
        <p:spPr>
          <a:xfrm>
            <a:off x="267449" y="3208858"/>
            <a:ext cx="2940467" cy="460923"/>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
                <a:srgbClr val="FFFFFF"/>
              </a:buClr>
              <a:buSzTx/>
              <a:buFont typeface="Wingdings 2" pitchFamily="18" charset="2"/>
              <a:buNone/>
              <a:tabLst/>
              <a:defRPr/>
            </a:pPr>
            <a:r>
              <a:rPr kumimoji="0" lang="it-IT" sz="13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IMPORTANTE: Codice fiscale e partita IVA si riferiscono all’ente</a:t>
            </a:r>
            <a:r>
              <a:rPr kumimoji="0" lang="it-IT" sz="1400" b="1" i="0" u="none" strike="noStrike" kern="1200" cap="none" spc="0" normalizeH="0" baseline="0" noProof="0" dirty="0">
                <a:ln>
                  <a:noFill/>
                </a:ln>
                <a:solidFill>
                  <a:srgbClr val="004474"/>
                </a:solidFill>
                <a:effectLst/>
                <a:uLnTx/>
                <a:uFillTx/>
                <a:latin typeface="Arial" panose="020B0604020202020204" pitchFamily="34" charset="0"/>
                <a:ea typeface="+mn-ea"/>
                <a:cs typeface="Arial" panose="020B0604020202020204" pitchFamily="34" charset="0"/>
              </a:rPr>
              <a:t>.</a:t>
            </a:r>
          </a:p>
        </p:txBody>
      </p:sp>
      <p:sp>
        <p:nvSpPr>
          <p:cNvPr id="21" name="Segnaposto contenuto 2"/>
          <p:cNvSpPr txBox="1">
            <a:spLocks/>
          </p:cNvSpPr>
          <p:nvPr/>
        </p:nvSpPr>
        <p:spPr>
          <a:xfrm>
            <a:off x="8601087" y="1853842"/>
            <a:ext cx="3276588" cy="3384908"/>
          </a:xfrm>
          <a:prstGeom prst="rect">
            <a:avLst/>
          </a:prstGeom>
          <a:solidFill>
            <a:schemeClr val="accent1"/>
          </a:solidFill>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Nel caso il profilo sia creato da un soggetto diverso dal Rappresentante legale, si potrà specificare come Ruolo quello di </a:t>
            </a:r>
            <a:r>
              <a:rPr kumimoji="0" lang="it-IT" sz="1400" b="1"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Delegato</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Esso rappresenta un ruolo “applicativo” che può compilare tutte le sezioni del profilo e della domanda, ma </a:t>
            </a:r>
            <a:r>
              <a:rPr kumimoji="0" lang="it-IT" sz="1400" b="0"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non ha potere di firma</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p>
          <a:p>
            <a:pPr marL="0" marR="0" lvl="0" indent="0" algn="just" defTabSz="914400" rtl="0" eaLnBrk="1" fontAlgn="auto" latinLnBrk="0" hangingPunct="1">
              <a:lnSpc>
                <a:spcPct val="100000"/>
              </a:lnSpc>
              <a:spcBef>
                <a:spcPts val="1200"/>
              </a:spcBef>
              <a:spcAft>
                <a:spcPts val="0"/>
              </a:spcAft>
              <a:buClr>
                <a:srgbClr val="FFFFFF"/>
              </a:buClr>
              <a:buSzTx/>
              <a:buFont typeface="Wingdings 2" pitchFamily="18" charset="2"/>
              <a:buNone/>
              <a:tabLst/>
              <a:defRPr/>
            </a:pP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Ai fini della trasmissione la domanda DEVE essere comunque </a:t>
            </a:r>
            <a:r>
              <a:rPr kumimoji="0" lang="it-IT" sz="1400" b="0" i="0" u="sng"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firmata digitalmente da un utente avente potere di firma </a:t>
            </a:r>
            <a:r>
              <a:rPr kumimoji="0" lang="it-IT"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(es. rappresentante legale) presente nella sezione SOGGETTI OPERATORI (vedi in seguito).</a:t>
            </a:r>
          </a:p>
        </p:txBody>
      </p:sp>
      <p:sp>
        <p:nvSpPr>
          <p:cNvPr id="20" name="CasellaDiTesto 19"/>
          <p:cNvSpPr txBox="1"/>
          <p:nvPr/>
        </p:nvSpPr>
        <p:spPr>
          <a:xfrm>
            <a:off x="10355747" y="6533742"/>
            <a:ext cx="1504949" cy="276999"/>
          </a:xfrm>
          <a:prstGeom prst="rect">
            <a:avLst/>
          </a:prstGeom>
          <a:solidFill>
            <a:schemeClr val="accent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4" action="ppaction://hlinksldjump"/>
              </a:rPr>
              <a:t>Torna all’INDICE</a:t>
            </a:r>
            <a:endParaRPr kumimoji="0" lang="it-IT" sz="1200" b="1" i="1"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72316807"/>
      </p:ext>
    </p:extLst>
  </p:cSld>
  <p:clrMapOvr>
    <a:masterClrMapping/>
  </p:clrMapOvr>
</p:sld>
</file>

<file path=ppt/theme/theme1.xml><?xml version="1.0" encoding="utf-8"?>
<a:theme xmlns:a="http://schemas.openxmlformats.org/drawingml/2006/main" name="Cornice">
  <a:themeElements>
    <a:clrScheme name="Personalizzato 7">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004474"/>
      </a:hlink>
      <a:folHlink>
        <a:srgbClr val="004474"/>
      </a:folHlink>
    </a:clrScheme>
    <a:fontScheme name="Cornic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Cornic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1_Cornice">
  <a:themeElements>
    <a:clrScheme name="Personalizzato 12">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004474"/>
      </a:hlink>
      <a:folHlink>
        <a:srgbClr val="004474"/>
      </a:folHlink>
    </a:clrScheme>
    <a:fontScheme name="Cornic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Cornic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2d804a50-30a2-48e9-a9b0-77b60a32fef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3EBC3A94D05FE64080AFE7B029D447AB" ma:contentTypeVersion="8" ma:contentTypeDescription="Creare un nuovo documento." ma:contentTypeScope="" ma:versionID="1b60d75074b41fac07ce0567aa309262">
  <xsd:schema xmlns:xsd="http://www.w3.org/2001/XMLSchema" xmlns:xs="http://www.w3.org/2001/XMLSchema" xmlns:p="http://schemas.microsoft.com/office/2006/metadata/properties" xmlns:ns3="2d804a50-30a2-48e9-a9b0-77b60a32fef5" xmlns:ns4="17ae02cb-a3f9-4eec-b45e-15d424931e3d" targetNamespace="http://schemas.microsoft.com/office/2006/metadata/properties" ma:root="true" ma:fieldsID="8b674fa29cf05e99f53d71360fc2886e" ns3:_="" ns4:_="">
    <xsd:import namespace="2d804a50-30a2-48e9-a9b0-77b60a32fef5"/>
    <xsd:import namespace="17ae02cb-a3f9-4eec-b45e-15d424931e3d"/>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804a50-30a2-48e9-a9b0-77b60a32fe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ae02cb-a3f9-4eec-b45e-15d424931e3d" elementFormDefault="qualified">
    <xsd:import namespace="http://schemas.microsoft.com/office/2006/documentManagement/types"/>
    <xsd:import namespace="http://schemas.microsoft.com/office/infopath/2007/PartnerControls"/>
    <xsd:element name="SharedWithUsers" ma:index="11"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Condiviso con dettagli" ma:internalName="SharedWithDetails" ma:readOnly="true">
      <xsd:simpleType>
        <xsd:restriction base="dms:Note">
          <xsd:maxLength value="255"/>
        </xsd:restriction>
      </xsd:simpleType>
    </xsd:element>
    <xsd:element name="SharingHintHash" ma:index="13"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D6870F-647E-49B0-904E-1B2E4B2FDCF2}">
  <ds:schemaRefs>
    <ds:schemaRef ds:uri="2d804a50-30a2-48e9-a9b0-77b60a32fef5"/>
    <ds:schemaRef ds:uri="17ae02cb-a3f9-4eec-b45e-15d424931e3d"/>
    <ds:schemaRef ds:uri="http://schemas.microsoft.com/office/infopath/2007/PartnerControls"/>
    <ds:schemaRef ds:uri="http://schemas.openxmlformats.org/package/2006/metadata/core-properties"/>
    <ds:schemaRef ds:uri="http://purl.org/dc/terms/"/>
    <ds:schemaRef ds:uri="http://www.w3.org/XML/1998/namespace"/>
    <ds:schemaRef ds:uri="http://purl.org/dc/dcmitype/"/>
    <ds:schemaRef ds:uri="http://schemas.microsoft.com/office/2006/documentManagement/types"/>
    <ds:schemaRef ds:uri="http://purl.org/dc/elements/1.1/"/>
    <ds:schemaRef ds:uri="http://schemas.microsoft.com/office/2006/metadata/properties"/>
  </ds:schemaRefs>
</ds:datastoreItem>
</file>

<file path=customXml/itemProps2.xml><?xml version="1.0" encoding="utf-8"?>
<ds:datastoreItem xmlns:ds="http://schemas.openxmlformats.org/officeDocument/2006/customXml" ds:itemID="{5D3817A5-F04D-4AE0-9038-B0EFE709CAC7}">
  <ds:schemaRefs>
    <ds:schemaRef ds:uri="http://schemas.microsoft.com/sharepoint/v3/contenttype/forms"/>
  </ds:schemaRefs>
</ds:datastoreItem>
</file>

<file path=customXml/itemProps3.xml><?xml version="1.0" encoding="utf-8"?>
<ds:datastoreItem xmlns:ds="http://schemas.openxmlformats.org/officeDocument/2006/customXml" ds:itemID="{9DE45371-516F-45BC-898A-C587CCB3B7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d804a50-30a2-48e9-a9b0-77b60a32fef5"/>
    <ds:schemaRef ds:uri="17ae02cb-a3f9-4eec-b45e-15d424931e3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20866</TotalTime>
  <Words>4101</Words>
  <Application>Microsoft Office PowerPoint</Application>
  <PresentationFormat>Widescreen</PresentationFormat>
  <Paragraphs>353</Paragraphs>
  <Slides>32</Slides>
  <Notes>6</Notes>
  <HiddenSlides>0</HiddenSlides>
  <MMClips>0</MMClips>
  <ScaleCrop>false</ScaleCrop>
  <HeadingPairs>
    <vt:vector size="6" baseType="variant">
      <vt:variant>
        <vt:lpstr>Caratteri utilizzati</vt:lpstr>
      </vt:variant>
      <vt:variant>
        <vt:i4>5</vt:i4>
      </vt:variant>
      <vt:variant>
        <vt:lpstr>Tema</vt:lpstr>
      </vt:variant>
      <vt:variant>
        <vt:i4>2</vt:i4>
      </vt:variant>
      <vt:variant>
        <vt:lpstr>Titoli diapositive</vt:lpstr>
      </vt:variant>
      <vt:variant>
        <vt:i4>32</vt:i4>
      </vt:variant>
    </vt:vector>
  </HeadingPairs>
  <TitlesOfParts>
    <vt:vector size="39" baseType="lpstr">
      <vt:lpstr>Arial</vt:lpstr>
      <vt:lpstr>Calibri</vt:lpstr>
      <vt:lpstr>Corbel</vt:lpstr>
      <vt:lpstr>Wingdings</vt:lpstr>
      <vt:lpstr>Wingdings 2</vt:lpstr>
      <vt:lpstr>Cornice</vt:lpstr>
      <vt:lpstr>1_Cornice</vt:lpstr>
      <vt:lpstr>SIPES - Sistema Informativo Processo di Erogazione e Sostegno</vt:lpstr>
      <vt:lpstr>INDICE</vt:lpstr>
      <vt:lpstr>Introduzione</vt:lpstr>
      <vt:lpstr>Prerequisiti</vt:lpstr>
      <vt:lpstr>Accesso al SIPES</vt:lpstr>
      <vt:lpstr>Elenco Profili</vt:lpstr>
      <vt:lpstr>Procedura di compilazione</vt:lpstr>
      <vt:lpstr>Fase 1 - Registrazione profilo soggetto proponente</vt:lpstr>
      <vt:lpstr>Fase 1 - Registrazione di un nuovo ENTE</vt:lpstr>
      <vt:lpstr>Fase 1 - Registrazione  di un nuovo ENTE– Sezione «DATI  ANAGRAFICI»</vt:lpstr>
      <vt:lpstr>Fase 1 - Registrazione di un nuovo ENTE – Sezione «DATI SEDI»</vt:lpstr>
      <vt:lpstr>Fase 1 - Registrazione di un nuovo ENTE – Sezione «SOGGETTI OPERATORI»</vt:lpstr>
      <vt:lpstr>Fase 1 - Registrazione di un nuovo ENTE – Sezione «SOGGETTI OPERATORI»</vt:lpstr>
      <vt:lpstr>Fase 1 - Registrazione di un nuova ENTE – Sezione «SOGGETTI OPERATORI»</vt:lpstr>
      <vt:lpstr>Fase 2. Compilazione della domanda</vt:lpstr>
      <vt:lpstr>Fase 2. Compilazione della domanda – struttura</vt:lpstr>
      <vt:lpstr>Fase 2. Compilazione della domanda – Sezione «DATI ANAGRAFICI»</vt:lpstr>
      <vt:lpstr>Fase 2. Compilazione della domanda – Sezione «DATI AGGIUNTIVI»</vt:lpstr>
      <vt:lpstr>Fase 2. Compilazione della domanda – Sezione «DATI AGGIUNTIVI»</vt:lpstr>
      <vt:lpstr>Fase 2. Compilazione della domanda – Sezione «PIANO» - Regole</vt:lpstr>
      <vt:lpstr>Fase 2. Compilazione della domanda – Sezione «PIANO»</vt:lpstr>
      <vt:lpstr>Fase 2. Compilazione della domanda – Sezione «PIANO» 2</vt:lpstr>
      <vt:lpstr>Fase 2. Compilazione della domanda – Sezione «PIANO» 3</vt:lpstr>
      <vt:lpstr>Fase 2. Compilazione della domanda – Sezione «QUADRO ECONOMICO»</vt:lpstr>
      <vt:lpstr>Fase 2. Compilazione della domanda - Sezione «FIRMATARIO»</vt:lpstr>
      <vt:lpstr>Fase 2. Compilazione della domanda - Sezione «DOCUMENTI»</vt:lpstr>
      <vt:lpstr>Fase 2. Compilazione della domanda - Sezione «PRIVACY»</vt:lpstr>
      <vt:lpstr>Fase 2. Compilazione della domanda - Sezione «RIEPILOGO» - Verifica </vt:lpstr>
      <vt:lpstr>Fase 3. Trasmissione della domanda - Sezione «RIEPILOGO» - Caricamento</vt:lpstr>
      <vt:lpstr>Fase 3 - Trasmissione della domanda - Sezione «RIEPILOGO» - Trasmissione</vt:lpstr>
      <vt:lpstr>Riferimenti - Assistenza per credenziali e accesso alla piattaforma</vt:lpstr>
      <vt:lpstr>Riferimenti - assistenza applicativa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Guida alla compilazione della domanda di adesione</dc:title>
  <dc:creator>Michele Beneventi</dc:creator>
  <cp:lastModifiedBy>Michele Beneventi</cp:lastModifiedBy>
  <cp:revision>863</cp:revision>
  <dcterms:created xsi:type="dcterms:W3CDTF">2018-10-10T14:07:44Z</dcterms:created>
  <dcterms:modified xsi:type="dcterms:W3CDTF">2026-06-11T07:22:02Z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0x0101003EBC3A94D05FE64080AFE7B029D447AB</vt:lpwstr>
  </property>
</Properties>
</file>